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85" r:id="rId4"/>
    <p:sldId id="306" r:id="rId5"/>
    <p:sldId id="307" r:id="rId6"/>
    <p:sldId id="308" r:id="rId7"/>
    <p:sldId id="309" r:id="rId8"/>
    <p:sldId id="310" r:id="rId9"/>
    <p:sldId id="326" r:id="rId10"/>
    <p:sldId id="322" r:id="rId11"/>
    <p:sldId id="323" r:id="rId12"/>
    <p:sldId id="324" r:id="rId13"/>
    <p:sldId id="316" r:id="rId14"/>
    <p:sldId id="317" r:id="rId15"/>
    <p:sldId id="318" r:id="rId16"/>
    <p:sldId id="319" r:id="rId17"/>
    <p:sldId id="325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81"/>
    <p:restoredTop sz="92462"/>
  </p:normalViewPr>
  <p:slideViewPr>
    <p:cSldViewPr snapToGrid="0" snapToObjects="1">
      <p:cViewPr varScale="1">
        <p:scale>
          <a:sx n="121" d="100"/>
          <a:sy n="121" d="100"/>
        </p:scale>
        <p:origin x="1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D2B13-3E88-4E48-B36F-F4C1AB68B746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218E2-EF9A-6443-8B84-F058D8D52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7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1615-7922-6349-AE67-8709CEDDA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DC76C-D390-E843-B15A-3BDFB36DB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7BADC-AE07-754C-9206-8F307ADB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DD7B-D472-FB4F-A65C-F94A75480C51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A873E-BE67-8B40-86AF-C48FC777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2C1F-EB90-B84B-AC19-2B5B3902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1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C8A5-B6AA-0541-9802-70CA0270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A7266-82AA-BD49-A580-57D4C9C86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0FD7A-F2E7-D941-9573-80B2B579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A552-AB1C-D54A-BD7B-5858B21E5191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8F278-D2C7-4B4D-BC50-9FEA1669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1A923-397F-C04D-9CF3-56BD9359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2E10D-CC8D-8949-BA64-E98900C97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986AC-C6FA-194B-8A27-F0BFAA6F4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A8CDE-1A0D-8C43-9B80-93557F1E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8DFF-0AB1-584D-A295-6B7BD98B2714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0E7A-C973-D441-B274-3B75602F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ABD5E-32BF-3342-A81A-34AF0CDA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CDF2-D459-FD4F-8EB1-164A99DA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53774-FBA8-BA4F-8BA6-C0D48B89C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25312-FE83-D54A-B887-69741665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57BC-3B28-5E41-A9A7-E47365F82A05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F6E9A-283A-D446-89E5-C7CA49EB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97337-A31A-E646-9B79-E1E15385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2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8440-B4C7-C841-9728-A023B18D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70EA1-046A-BB4C-9318-9F59A2AB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02E4D-A5DC-F44A-A9A8-DFDA908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3E68-D6BF-C64B-8F01-08C84CB4BC65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5C476-BBA6-F84A-84E3-CC1B30D7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24A16-39F9-DE46-91A6-981E0CBF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9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8EBA-18A8-984F-A5BD-F59055F5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0AC6-7DFB-F647-86E2-11554BB7D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EB8D4-2C6A-404C-81F3-BCF9CE59D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B601C-5BCC-E143-85BD-6EE68C43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4E99-BF52-C149-BD72-EF069FBF1FCA}" type="datetime1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D8BCF-38FF-E24F-B3C3-E49CE712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733A4-503B-9C46-9354-BBA1BF5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73E9-A271-B44C-AAE0-49B89D73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1E75F-C008-5E4B-B199-30C8CEBB9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27E73-9F7F-3543-8405-E6C91E6E5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A540E-E689-E141-97C8-4A2300D12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9B149-1891-AC46-8B1F-0841197BB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672D56-B06F-4345-885E-863F3479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0CD3-4220-F84B-BB23-BC6B2E99641A}" type="datetime1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6FF0E-C471-464C-9198-18E26848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FA7F-6BD3-974C-8319-28609071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569F-238A-1C4A-BAB9-D87DA175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D1BEF-8720-0440-B15C-61CF58F2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A1CE-F233-FB4D-9F5C-8DB7996B7B33}" type="datetime1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18A67-CD0D-D047-8DD7-A0E45A83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AFBA7-5E81-8B47-8C85-28DB0B1C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9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F1870-30E0-364C-8DFF-EA819A2D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115F-3AE5-B345-B356-C0BD585E39AD}" type="datetime1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22E1D-5F08-514C-BB11-CE6789953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71D99-53A5-2A4A-9939-F19369C79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A41BB-E1C7-8943-B8AA-C4464790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1BD14-89AF-994A-A1CD-204C19CB5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831A1-EE31-4D4A-A611-68861ED68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C6C61-36C7-8A43-BC8A-E2B55F19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4FF-D85F-8441-AE1A-396B0139A350}" type="datetime1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31453-B572-2841-A465-915A50455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3EF1C-AEAE-F643-8C95-D7A98D5E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0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7865-7460-4445-AB57-E5EF80DD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1A2023-BA28-6F4B-958C-296348CFA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C19CA-A106-7548-899C-AEF9D46EF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11C52-C344-5849-8A84-479D03288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4F44-9C63-E84A-B2C0-C3AC14296351}" type="datetime1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CD0D4-B795-7441-94B5-61369A0B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hiii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3E8D-F84F-AD49-B257-C9DEA888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6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C61EF-5A39-7246-964B-FF36ABBD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6664A-05E0-B64B-8401-48EF4005A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03A32-6838-514E-B8B7-3B2ED2A08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5C7E-A865-BA4C-976F-BFA2FA4DD65A}" type="datetime1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6754C-1DC8-EA49-B99F-2B61842A0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hiii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250B2-FB15-E241-BE89-758FAAF34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EEAD9-9907-564F-A34E-27A3769A4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8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3.emf"/><Relationship Id="rId7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7.png"/><Relationship Id="rId3" Type="http://schemas.openxmlformats.org/officeDocument/2006/relationships/image" Target="../media/image22.emf"/><Relationship Id="rId7" Type="http://schemas.openxmlformats.org/officeDocument/2006/relationships/image" Target="../media/image4.png"/><Relationship Id="rId12" Type="http://schemas.openxmlformats.org/officeDocument/2006/relationships/image" Target="../media/image2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26.emf"/><Relationship Id="rId5" Type="http://schemas.openxmlformats.org/officeDocument/2006/relationships/image" Target="../media/image24.emf"/><Relationship Id="rId10" Type="http://schemas.openxmlformats.org/officeDocument/2006/relationships/image" Target="../media/image25.emf"/><Relationship Id="rId4" Type="http://schemas.openxmlformats.org/officeDocument/2006/relationships/image" Target="../media/image23.emf"/><Relationship Id="rId9" Type="http://schemas.openxmlformats.org/officeDocument/2006/relationships/image" Target="../media/image10.emf"/><Relationship Id="rId1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4A8EC-C8A0-8340-BE00-15E01A807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5839" y="630423"/>
            <a:ext cx="9144000" cy="18682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Simplifying Non-Simple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Fan-Planar Drawings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916A6-3C22-044A-8E1B-A09563F50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0" y="2711844"/>
            <a:ext cx="10545418" cy="1655762"/>
          </a:xfrm>
        </p:spPr>
        <p:txBody>
          <a:bodyPr>
            <a:normAutofit/>
          </a:bodyPr>
          <a:lstStyle/>
          <a:p>
            <a:r>
              <a:rPr lang="en-US" dirty="0"/>
              <a:t>Boris </a:t>
            </a:r>
            <a:r>
              <a:rPr lang="en-US" dirty="0" err="1"/>
              <a:t>Klemz</a:t>
            </a:r>
            <a:r>
              <a:rPr lang="en-US" dirty="0"/>
              <a:t>, Kristin Knorr, Meghana M. Reddy, Felix </a:t>
            </a:r>
            <a:r>
              <a:rPr lang="en-US" dirty="0" err="1"/>
              <a:t>Schröder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CBA410-863A-7348-987C-3BBAD406ED06}"/>
              </a:ext>
            </a:extLst>
          </p:cNvPr>
          <p:cNvSpPr txBox="1">
            <a:spLocks/>
          </p:cNvSpPr>
          <p:nvPr/>
        </p:nvSpPr>
        <p:spPr>
          <a:xfrm>
            <a:off x="1495839" y="398923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Meghana M. Reddy</a:t>
            </a:r>
          </a:p>
          <a:p>
            <a:r>
              <a:rPr lang="en-US" dirty="0" err="1"/>
              <a:t>meghana.mreddy@inf.ethz.ch</a:t>
            </a:r>
            <a:endParaRPr lang="en-US" dirty="0"/>
          </a:p>
          <a:p>
            <a:r>
              <a:rPr lang="en-US" dirty="0"/>
              <a:t>D-INFK, ETH Zürich</a:t>
            </a:r>
          </a:p>
          <a:p>
            <a:r>
              <a:rPr lang="en-US" dirty="0"/>
              <a:t>September 15, 2021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293580-6307-D240-BFD9-3EF7C2F406F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8976957" y="556229"/>
            <a:ext cx="3064918" cy="20939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7F1EAC-AEDB-4B4F-96A1-3CAE961727C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7000"/>
          </a:blip>
          <a:stretch>
            <a:fillRect/>
          </a:stretch>
        </p:blipFill>
        <p:spPr>
          <a:xfrm>
            <a:off x="385712" y="4570471"/>
            <a:ext cx="3027145" cy="2149042"/>
          </a:xfrm>
          <a:prstGeom prst="rect">
            <a:avLst/>
          </a:prstGeom>
        </p:spPr>
      </p:pic>
      <p:sp>
        <p:nvSpPr>
          <p:cNvPr id="30" name="Freeform 29">
            <a:extLst>
              <a:ext uri="{FF2B5EF4-FFF2-40B4-BE49-F238E27FC236}">
                <a16:creationId xmlns:a16="http://schemas.microsoft.com/office/drawing/2014/main" id="{E9CA2221-B61E-E84B-854B-977CA921FC60}"/>
              </a:ext>
            </a:extLst>
          </p:cNvPr>
          <p:cNvSpPr/>
          <p:nvPr/>
        </p:nvSpPr>
        <p:spPr>
          <a:xfrm>
            <a:off x="3932584" y="2747260"/>
            <a:ext cx="7226982" cy="3802165"/>
          </a:xfrm>
          <a:custGeom>
            <a:avLst/>
            <a:gdLst>
              <a:gd name="connsiteX0" fmla="*/ 0 w 7226982"/>
              <a:gd name="connsiteY0" fmla="*/ 3206840 h 3802165"/>
              <a:gd name="connsiteX1" fmla="*/ 811369 w 7226982"/>
              <a:gd name="connsiteY1" fmla="*/ 3528811 h 3802165"/>
              <a:gd name="connsiteX2" fmla="*/ 1970468 w 7226982"/>
              <a:gd name="connsiteY2" fmla="*/ 3709116 h 3802165"/>
              <a:gd name="connsiteX3" fmla="*/ 2923504 w 7226982"/>
              <a:gd name="connsiteY3" fmla="*/ 3786389 h 3802165"/>
              <a:gd name="connsiteX4" fmla="*/ 3850783 w 7226982"/>
              <a:gd name="connsiteY4" fmla="*/ 3799268 h 3802165"/>
              <a:gd name="connsiteX5" fmla="*/ 4855335 w 7226982"/>
              <a:gd name="connsiteY5" fmla="*/ 3747752 h 3802165"/>
              <a:gd name="connsiteX6" fmla="*/ 5615189 w 7226982"/>
              <a:gd name="connsiteY6" fmla="*/ 3541690 h 3802165"/>
              <a:gd name="connsiteX7" fmla="*/ 6078828 w 7226982"/>
              <a:gd name="connsiteY7" fmla="*/ 3193961 h 3802165"/>
              <a:gd name="connsiteX8" fmla="*/ 6207617 w 7226982"/>
              <a:gd name="connsiteY8" fmla="*/ 2781837 h 3802165"/>
              <a:gd name="connsiteX9" fmla="*/ 6091707 w 7226982"/>
              <a:gd name="connsiteY9" fmla="*/ 2485623 h 3802165"/>
              <a:gd name="connsiteX10" fmla="*/ 5692462 w 7226982"/>
              <a:gd name="connsiteY10" fmla="*/ 2356834 h 3802165"/>
              <a:gd name="connsiteX11" fmla="*/ 5370490 w 7226982"/>
              <a:gd name="connsiteY11" fmla="*/ 2562896 h 3802165"/>
              <a:gd name="connsiteX12" fmla="*/ 5306096 w 7226982"/>
              <a:gd name="connsiteY12" fmla="*/ 2897747 h 3802165"/>
              <a:gd name="connsiteX13" fmla="*/ 5473521 w 7226982"/>
              <a:gd name="connsiteY13" fmla="*/ 3168203 h 3802165"/>
              <a:gd name="connsiteX14" fmla="*/ 5937161 w 7226982"/>
              <a:gd name="connsiteY14" fmla="*/ 3193961 h 3802165"/>
              <a:gd name="connsiteX15" fmla="*/ 6452316 w 7226982"/>
              <a:gd name="connsiteY15" fmla="*/ 2936383 h 3802165"/>
              <a:gd name="connsiteX16" fmla="*/ 6928834 w 7226982"/>
              <a:gd name="connsiteY16" fmla="*/ 2459865 h 3802165"/>
              <a:gd name="connsiteX17" fmla="*/ 7186411 w 7226982"/>
              <a:gd name="connsiteY17" fmla="*/ 1906073 h 3802165"/>
              <a:gd name="connsiteX18" fmla="*/ 7225048 w 7226982"/>
              <a:gd name="connsiteY18" fmla="*/ 1442434 h 3802165"/>
              <a:gd name="connsiteX19" fmla="*/ 7173533 w 7226982"/>
              <a:gd name="connsiteY19" fmla="*/ 940158 h 3802165"/>
              <a:gd name="connsiteX20" fmla="*/ 7070502 w 7226982"/>
              <a:gd name="connsiteY20" fmla="*/ 425003 h 3802165"/>
              <a:gd name="connsiteX21" fmla="*/ 6941713 w 7226982"/>
              <a:gd name="connsiteY21" fmla="*/ 0 h 380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26982" h="3802165">
                <a:moveTo>
                  <a:pt x="0" y="3206840"/>
                </a:moveTo>
                <a:cubicBezTo>
                  <a:pt x="241479" y="3325969"/>
                  <a:pt x="482958" y="3445098"/>
                  <a:pt x="811369" y="3528811"/>
                </a:cubicBezTo>
                <a:cubicBezTo>
                  <a:pt x="1139780" y="3612524"/>
                  <a:pt x="1618446" y="3666186"/>
                  <a:pt x="1970468" y="3709116"/>
                </a:cubicBezTo>
                <a:cubicBezTo>
                  <a:pt x="2322491" y="3752046"/>
                  <a:pt x="2610118" y="3771364"/>
                  <a:pt x="2923504" y="3786389"/>
                </a:cubicBezTo>
                <a:cubicBezTo>
                  <a:pt x="3236890" y="3801414"/>
                  <a:pt x="3528811" y="3805707"/>
                  <a:pt x="3850783" y="3799268"/>
                </a:cubicBezTo>
                <a:cubicBezTo>
                  <a:pt x="4172755" y="3792829"/>
                  <a:pt x="4561267" y="3790682"/>
                  <a:pt x="4855335" y="3747752"/>
                </a:cubicBezTo>
                <a:cubicBezTo>
                  <a:pt x="5149403" y="3704822"/>
                  <a:pt x="5411274" y="3633989"/>
                  <a:pt x="5615189" y="3541690"/>
                </a:cubicBezTo>
                <a:cubicBezTo>
                  <a:pt x="5819105" y="3449392"/>
                  <a:pt x="5980090" y="3320603"/>
                  <a:pt x="6078828" y="3193961"/>
                </a:cubicBezTo>
                <a:cubicBezTo>
                  <a:pt x="6177566" y="3067319"/>
                  <a:pt x="6205471" y="2899893"/>
                  <a:pt x="6207617" y="2781837"/>
                </a:cubicBezTo>
                <a:cubicBezTo>
                  <a:pt x="6209763" y="2663781"/>
                  <a:pt x="6177566" y="2556457"/>
                  <a:pt x="6091707" y="2485623"/>
                </a:cubicBezTo>
                <a:cubicBezTo>
                  <a:pt x="6005848" y="2414789"/>
                  <a:pt x="5812665" y="2343955"/>
                  <a:pt x="5692462" y="2356834"/>
                </a:cubicBezTo>
                <a:cubicBezTo>
                  <a:pt x="5572259" y="2369713"/>
                  <a:pt x="5434884" y="2472744"/>
                  <a:pt x="5370490" y="2562896"/>
                </a:cubicBezTo>
                <a:cubicBezTo>
                  <a:pt x="5306096" y="2653048"/>
                  <a:pt x="5288924" y="2796863"/>
                  <a:pt x="5306096" y="2897747"/>
                </a:cubicBezTo>
                <a:cubicBezTo>
                  <a:pt x="5323268" y="2998631"/>
                  <a:pt x="5368344" y="3118834"/>
                  <a:pt x="5473521" y="3168203"/>
                </a:cubicBezTo>
                <a:cubicBezTo>
                  <a:pt x="5578698" y="3217572"/>
                  <a:pt x="5774029" y="3232598"/>
                  <a:pt x="5937161" y="3193961"/>
                </a:cubicBezTo>
                <a:cubicBezTo>
                  <a:pt x="6100293" y="3155324"/>
                  <a:pt x="6287037" y="3058732"/>
                  <a:pt x="6452316" y="2936383"/>
                </a:cubicBezTo>
                <a:cubicBezTo>
                  <a:pt x="6617595" y="2814034"/>
                  <a:pt x="6806485" y="2631583"/>
                  <a:pt x="6928834" y="2459865"/>
                </a:cubicBezTo>
                <a:cubicBezTo>
                  <a:pt x="7051183" y="2288147"/>
                  <a:pt x="7137042" y="2075645"/>
                  <a:pt x="7186411" y="1906073"/>
                </a:cubicBezTo>
                <a:cubicBezTo>
                  <a:pt x="7235780" y="1736501"/>
                  <a:pt x="7227194" y="1603420"/>
                  <a:pt x="7225048" y="1442434"/>
                </a:cubicBezTo>
                <a:cubicBezTo>
                  <a:pt x="7222902" y="1281448"/>
                  <a:pt x="7199291" y="1109730"/>
                  <a:pt x="7173533" y="940158"/>
                </a:cubicBezTo>
                <a:cubicBezTo>
                  <a:pt x="7147775" y="770586"/>
                  <a:pt x="7109139" y="581696"/>
                  <a:pt x="7070502" y="425003"/>
                </a:cubicBezTo>
                <a:cubicBezTo>
                  <a:pt x="7031865" y="268310"/>
                  <a:pt x="6986789" y="134155"/>
                  <a:pt x="6941713" y="0"/>
                </a:cubicBezTo>
              </a:path>
            </a:pathLst>
          </a:custGeom>
          <a:ln w="9525" cap="flat" cmpd="sng" algn="ctr">
            <a:solidFill>
              <a:schemeClr val="accent1">
                <a:alpha val="56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80EF1E-6D1D-854C-99BA-9046FC43A9FB}"/>
              </a:ext>
            </a:extLst>
          </p:cNvPr>
          <p:cNvCxnSpPr>
            <a:cxnSpLocks/>
            <a:stCxn id="30" idx="21"/>
          </p:cNvCxnSpPr>
          <p:nvPr/>
        </p:nvCxnSpPr>
        <p:spPr>
          <a:xfrm>
            <a:off x="10874297" y="2747260"/>
            <a:ext cx="165285" cy="160327"/>
          </a:xfrm>
          <a:prstGeom prst="line">
            <a:avLst/>
          </a:prstGeom>
          <a:ln>
            <a:solidFill>
              <a:schemeClr val="accent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56CDCF-BF34-0541-8FFE-3DE5E4A89234}"/>
              </a:ext>
            </a:extLst>
          </p:cNvPr>
          <p:cNvCxnSpPr>
            <a:cxnSpLocks/>
          </p:cNvCxnSpPr>
          <p:nvPr/>
        </p:nvCxnSpPr>
        <p:spPr>
          <a:xfrm flipH="1">
            <a:off x="10831387" y="2747260"/>
            <a:ext cx="42910" cy="221971"/>
          </a:xfrm>
          <a:prstGeom prst="line">
            <a:avLst/>
          </a:prstGeom>
          <a:ln>
            <a:solidFill>
              <a:schemeClr val="accent1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27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9AAB05-9A4E-DC40-90DE-75B3AD74F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778" y="3288513"/>
            <a:ext cx="4759384" cy="188161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63D5113-A583-D145-8884-0F7856A2C749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55BCD-8AC0-3D41-B089-3775E12760D4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43174-1D14-5B44-81F4-6CC0F46F069F}"/>
              </a:ext>
            </a:extLst>
          </p:cNvPr>
          <p:cNvSpPr/>
          <p:nvPr/>
        </p:nvSpPr>
        <p:spPr>
          <a:xfrm>
            <a:off x="2062898" y="5197562"/>
            <a:ext cx="2081590" cy="1386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76C81C-4CB8-604D-9075-63A8832DB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778" y="3288512"/>
            <a:ext cx="4759384" cy="188161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4C89D4C-4634-AB41-8253-76E4D94E8443}"/>
              </a:ext>
            </a:extLst>
          </p:cNvPr>
          <p:cNvSpPr/>
          <p:nvPr/>
        </p:nvSpPr>
        <p:spPr>
          <a:xfrm>
            <a:off x="7006844" y="3250991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065E02-DE40-984F-96A1-505EA60D1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812" y="2642892"/>
            <a:ext cx="4546445" cy="25546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C2F84B-7113-A344-B9D3-F68410213E0A}"/>
              </a:ext>
            </a:extLst>
          </p:cNvPr>
          <p:cNvSpPr/>
          <p:nvPr/>
        </p:nvSpPr>
        <p:spPr>
          <a:xfrm>
            <a:off x="2062898" y="5197561"/>
            <a:ext cx="2081590" cy="1386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not incident to the edge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C3030-9AF6-2B49-A553-AE6E6589D56D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C6933E-1844-7640-8608-4308FB0A637F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848132-6196-A140-B148-38A100BEE6AE}"/>
              </a:ext>
            </a:extLst>
          </p:cNvPr>
          <p:cNvSpPr/>
          <p:nvPr/>
        </p:nvSpPr>
        <p:spPr>
          <a:xfrm>
            <a:off x="6518242" y="3128190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A48304-52EC-9447-B090-86B53019ED45}"/>
              </a:ext>
            </a:extLst>
          </p:cNvPr>
          <p:cNvSpPr/>
          <p:nvPr/>
        </p:nvSpPr>
        <p:spPr>
          <a:xfrm>
            <a:off x="5587603" y="4049903"/>
            <a:ext cx="208708" cy="193134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273DCE-A988-4B43-AC91-B15D00190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812" y="2642892"/>
            <a:ext cx="4546445" cy="2554670"/>
          </a:xfrm>
          <a:prstGeom prst="rect">
            <a:avLst/>
          </a:prstGeom>
        </p:spPr>
      </p:pic>
      <p:sp>
        <p:nvSpPr>
          <p:cNvPr id="10" name="Freeform 9">
            <a:extLst>
              <a:ext uri="{FF2B5EF4-FFF2-40B4-BE49-F238E27FC236}">
                <a16:creationId xmlns:a16="http://schemas.microsoft.com/office/drawing/2014/main" id="{9DB604F9-72CD-B34E-B8EE-DA7A063DD57E}"/>
              </a:ext>
            </a:extLst>
          </p:cNvPr>
          <p:cNvSpPr/>
          <p:nvPr/>
        </p:nvSpPr>
        <p:spPr>
          <a:xfrm>
            <a:off x="6641690" y="2885627"/>
            <a:ext cx="2320413" cy="1268502"/>
          </a:xfrm>
          <a:custGeom>
            <a:avLst/>
            <a:gdLst>
              <a:gd name="connsiteX0" fmla="*/ 0 w 2320413"/>
              <a:gd name="connsiteY0" fmla="*/ 329521 h 1268502"/>
              <a:gd name="connsiteX1" fmla="*/ 172065 w 2320413"/>
              <a:gd name="connsiteY1" fmla="*/ 186954 h 1268502"/>
              <a:gd name="connsiteX2" fmla="*/ 373626 w 2320413"/>
              <a:gd name="connsiteY2" fmla="*/ 78799 h 1268502"/>
              <a:gd name="connsiteX3" fmla="*/ 565355 w 2320413"/>
              <a:gd name="connsiteY3" fmla="*/ 14889 h 1268502"/>
              <a:gd name="connsiteX4" fmla="*/ 762000 w 2320413"/>
              <a:gd name="connsiteY4" fmla="*/ 141 h 1268502"/>
              <a:gd name="connsiteX5" fmla="*/ 1002891 w 2320413"/>
              <a:gd name="connsiteY5" fmla="*/ 19805 h 1268502"/>
              <a:gd name="connsiteX6" fmla="*/ 1297858 w 2320413"/>
              <a:gd name="connsiteY6" fmla="*/ 73883 h 1268502"/>
              <a:gd name="connsiteX7" fmla="*/ 1524000 w 2320413"/>
              <a:gd name="connsiteY7" fmla="*/ 211534 h 1268502"/>
              <a:gd name="connsiteX8" fmla="*/ 1671484 w 2320413"/>
              <a:gd name="connsiteY8" fmla="*/ 398347 h 1268502"/>
              <a:gd name="connsiteX9" fmla="*/ 1681316 w 2320413"/>
              <a:gd name="connsiteY9" fmla="*/ 413096 h 1268502"/>
              <a:gd name="connsiteX10" fmla="*/ 1818968 w 2320413"/>
              <a:gd name="connsiteY10" fmla="*/ 472089 h 1268502"/>
              <a:gd name="connsiteX11" fmla="*/ 1961536 w 2320413"/>
              <a:gd name="connsiteY11" fmla="*/ 565496 h 1268502"/>
              <a:gd name="connsiteX12" fmla="*/ 2104104 w 2320413"/>
              <a:gd name="connsiteY12" fmla="*/ 708063 h 1268502"/>
              <a:gd name="connsiteX13" fmla="*/ 2177845 w 2320413"/>
              <a:gd name="connsiteY13" fmla="*/ 835883 h 1268502"/>
              <a:gd name="connsiteX14" fmla="*/ 2236839 w 2320413"/>
              <a:gd name="connsiteY14" fmla="*/ 978450 h 1268502"/>
              <a:gd name="connsiteX15" fmla="*/ 2281084 w 2320413"/>
              <a:gd name="connsiteY15" fmla="*/ 1125934 h 1268502"/>
              <a:gd name="connsiteX16" fmla="*/ 2320413 w 2320413"/>
              <a:gd name="connsiteY16" fmla="*/ 1268502 h 12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0413" h="1268502">
                <a:moveTo>
                  <a:pt x="0" y="329521"/>
                </a:moveTo>
                <a:cubicBezTo>
                  <a:pt x="54897" y="279131"/>
                  <a:pt x="109794" y="228741"/>
                  <a:pt x="172065" y="186954"/>
                </a:cubicBezTo>
                <a:cubicBezTo>
                  <a:pt x="234336" y="145167"/>
                  <a:pt x="308078" y="107476"/>
                  <a:pt x="373626" y="78799"/>
                </a:cubicBezTo>
                <a:cubicBezTo>
                  <a:pt x="439174" y="50121"/>
                  <a:pt x="500626" y="27999"/>
                  <a:pt x="565355" y="14889"/>
                </a:cubicBezTo>
                <a:cubicBezTo>
                  <a:pt x="630084" y="1779"/>
                  <a:pt x="689077" y="-678"/>
                  <a:pt x="762000" y="141"/>
                </a:cubicBezTo>
                <a:cubicBezTo>
                  <a:pt x="834923" y="960"/>
                  <a:pt x="913581" y="7515"/>
                  <a:pt x="1002891" y="19805"/>
                </a:cubicBezTo>
                <a:cubicBezTo>
                  <a:pt x="1092201" y="32095"/>
                  <a:pt x="1211007" y="41928"/>
                  <a:pt x="1297858" y="73883"/>
                </a:cubicBezTo>
                <a:cubicBezTo>
                  <a:pt x="1384709" y="105838"/>
                  <a:pt x="1461729" y="157457"/>
                  <a:pt x="1524000" y="211534"/>
                </a:cubicBezTo>
                <a:cubicBezTo>
                  <a:pt x="1586271" y="265611"/>
                  <a:pt x="1671484" y="398347"/>
                  <a:pt x="1671484" y="398347"/>
                </a:cubicBezTo>
                <a:cubicBezTo>
                  <a:pt x="1697703" y="431941"/>
                  <a:pt x="1656735" y="400806"/>
                  <a:pt x="1681316" y="413096"/>
                </a:cubicBezTo>
                <a:cubicBezTo>
                  <a:pt x="1705897" y="425386"/>
                  <a:pt x="1772265" y="446689"/>
                  <a:pt x="1818968" y="472089"/>
                </a:cubicBezTo>
                <a:cubicBezTo>
                  <a:pt x="1865671" y="497489"/>
                  <a:pt x="1914013" y="526167"/>
                  <a:pt x="1961536" y="565496"/>
                </a:cubicBezTo>
                <a:cubicBezTo>
                  <a:pt x="2009059" y="604825"/>
                  <a:pt x="2068053" y="662999"/>
                  <a:pt x="2104104" y="708063"/>
                </a:cubicBezTo>
                <a:cubicBezTo>
                  <a:pt x="2140155" y="753127"/>
                  <a:pt x="2155723" y="790819"/>
                  <a:pt x="2177845" y="835883"/>
                </a:cubicBezTo>
                <a:cubicBezTo>
                  <a:pt x="2199968" y="880948"/>
                  <a:pt x="2219633" y="930108"/>
                  <a:pt x="2236839" y="978450"/>
                </a:cubicBezTo>
                <a:cubicBezTo>
                  <a:pt x="2254045" y="1026792"/>
                  <a:pt x="2267155" y="1077592"/>
                  <a:pt x="2281084" y="1125934"/>
                </a:cubicBezTo>
                <a:cubicBezTo>
                  <a:pt x="2295013" y="1174276"/>
                  <a:pt x="2307713" y="1221389"/>
                  <a:pt x="2320413" y="1268502"/>
                </a:cubicBezTo>
              </a:path>
            </a:pathLst>
          </a:custGeom>
          <a:noFill/>
          <a:effectLst>
            <a:glow rad="635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3B64B23-20B1-7C4C-BE37-E131E3410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3B64B23-20B1-7C4C-BE37-E131E3410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C2F84B-7113-A344-B9D3-F68410213E0A}"/>
              </a:ext>
            </a:extLst>
          </p:cNvPr>
          <p:cNvSpPr/>
          <p:nvPr/>
        </p:nvSpPr>
        <p:spPr>
          <a:xfrm>
            <a:off x="2062898" y="5197561"/>
            <a:ext cx="2081590" cy="1386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not incident to the edge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C3030-9AF6-2B49-A553-AE6E6589D56D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C6933E-1844-7640-8608-4308FB0A637F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848132-6196-A140-B148-38A100BEE6AE}"/>
              </a:ext>
            </a:extLst>
          </p:cNvPr>
          <p:cNvSpPr/>
          <p:nvPr/>
        </p:nvSpPr>
        <p:spPr>
          <a:xfrm>
            <a:off x="6518242" y="3128190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A48304-52EC-9447-B090-86B53019ED45}"/>
              </a:ext>
            </a:extLst>
          </p:cNvPr>
          <p:cNvSpPr/>
          <p:nvPr/>
        </p:nvSpPr>
        <p:spPr>
          <a:xfrm>
            <a:off x="5587603" y="4049903"/>
            <a:ext cx="208708" cy="193134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82D7E1-57FD-AE47-B101-D20DF2683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6272E6-C79B-2C4B-91DE-E1530D5414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1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EB86-0337-3643-96CA-503FA3BE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7499316-CD05-6D4E-B29D-D20E0DD3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12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2531B-BEB3-B04B-8661-5D9FCDE4AC9F}"/>
              </a:ext>
            </a:extLst>
          </p:cNvPr>
          <p:cNvSpPr txBox="1"/>
          <p:nvPr/>
        </p:nvSpPr>
        <p:spPr>
          <a:xfrm>
            <a:off x="691088" y="1690688"/>
            <a:ext cx="103899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Any non-simple fan-planar drawing can be redrawn into a simple fan-planar drawing of the same graph.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the results and algorithms for edge density and recognition of simple fan-planar graphs follow for non-simple fan-planar graphs as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a non-simple fan-planar drawing be redrawn into a a simple fan-planar drawing when the rotation system is fixed?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513577-14B5-5846-B195-61030343F278}"/>
              </a:ext>
            </a:extLst>
          </p:cNvPr>
          <p:cNvSpPr txBox="1">
            <a:spLocks/>
          </p:cNvSpPr>
          <p:nvPr/>
        </p:nvSpPr>
        <p:spPr>
          <a:xfrm>
            <a:off x="838200" y="44297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0080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4FBC0E-3FCE-E942-902B-E239BBD68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491" y="3556200"/>
            <a:ext cx="4052637" cy="14325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F94B1D-9DD2-0C49-A63A-A825C17303EA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CE930F-CE1E-654C-83A7-A23CDDC6830B}"/>
              </a:ext>
            </a:extLst>
          </p:cNvPr>
          <p:cNvSpPr/>
          <p:nvPr/>
        </p:nvSpPr>
        <p:spPr>
          <a:xfrm>
            <a:off x="2062898" y="3556200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899AA3-B146-4D42-BDFF-ACF4C2251E28}"/>
              </a:ext>
            </a:extLst>
          </p:cNvPr>
          <p:cNvSpPr/>
          <p:nvPr/>
        </p:nvSpPr>
        <p:spPr>
          <a:xfrm>
            <a:off x="2062898" y="5197562"/>
            <a:ext cx="2081590" cy="1386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36C0E7-B785-9C49-8B56-04197498C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491" y="3556200"/>
            <a:ext cx="4052637" cy="143256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80CF9F84-A95D-8A4E-BA68-D875FCAEE418}"/>
              </a:ext>
            </a:extLst>
          </p:cNvPr>
          <p:cNvSpPr/>
          <p:nvPr/>
        </p:nvSpPr>
        <p:spPr>
          <a:xfrm>
            <a:off x="5582491" y="4207174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0FDB42-80DE-654B-8EF7-545AC0A42BB5}"/>
              </a:ext>
            </a:extLst>
          </p:cNvPr>
          <p:cNvCxnSpPr>
            <a:cxnSpLocks/>
          </p:cNvCxnSpPr>
          <p:nvPr/>
        </p:nvCxnSpPr>
        <p:spPr>
          <a:xfrm>
            <a:off x="5892800" y="4400308"/>
            <a:ext cx="835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648B2AD-9EF0-B24E-8897-55DFB55C1F41}"/>
              </a:ext>
            </a:extLst>
          </p:cNvPr>
          <p:cNvSpPr/>
          <p:nvPr/>
        </p:nvSpPr>
        <p:spPr>
          <a:xfrm>
            <a:off x="6537548" y="4087814"/>
            <a:ext cx="535259" cy="369332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007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9AAB05-9A4E-DC40-90DE-75B3AD74F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778" y="3288513"/>
            <a:ext cx="4759384" cy="188161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63D5113-A583-D145-8884-0F7856A2C749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55BCD-8AC0-3D41-B089-3775E12760D4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43174-1D14-5B44-81F4-6CC0F46F069F}"/>
              </a:ext>
            </a:extLst>
          </p:cNvPr>
          <p:cNvSpPr/>
          <p:nvPr/>
        </p:nvSpPr>
        <p:spPr>
          <a:xfrm>
            <a:off x="2062898" y="5197562"/>
            <a:ext cx="2081590" cy="1386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76C81C-4CB8-604D-9075-63A8832DB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778" y="3288512"/>
            <a:ext cx="4759384" cy="188161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4C89D4C-4634-AB41-8253-76E4D94E8443}"/>
              </a:ext>
            </a:extLst>
          </p:cNvPr>
          <p:cNvSpPr/>
          <p:nvPr/>
        </p:nvSpPr>
        <p:spPr>
          <a:xfrm>
            <a:off x="7006844" y="3250991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971D24-DB3F-3641-B5E4-CD15072DB795}"/>
              </a:ext>
            </a:extLst>
          </p:cNvPr>
          <p:cNvCxnSpPr>
            <a:cxnSpLocks/>
          </p:cNvCxnSpPr>
          <p:nvPr/>
        </p:nvCxnSpPr>
        <p:spPr>
          <a:xfrm>
            <a:off x="6867548" y="4558352"/>
            <a:ext cx="596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C1BCC66-6BC3-1942-B643-B08EA791ECAD}"/>
              </a:ext>
            </a:extLst>
          </p:cNvPr>
          <p:cNvSpPr/>
          <p:nvPr/>
        </p:nvSpPr>
        <p:spPr>
          <a:xfrm>
            <a:off x="8801884" y="4288611"/>
            <a:ext cx="535259" cy="33855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929E24-90BE-2F40-BDA2-24B244DFF1FE}"/>
              </a:ext>
            </a:extLst>
          </p:cNvPr>
          <p:cNvSpPr/>
          <p:nvPr/>
        </p:nvSpPr>
        <p:spPr>
          <a:xfrm>
            <a:off x="7356964" y="4288611"/>
            <a:ext cx="535259" cy="33855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1B0BB3A-13CC-7848-831F-D13EC7320EF3}"/>
              </a:ext>
            </a:extLst>
          </p:cNvPr>
          <p:cNvSpPr/>
          <p:nvPr/>
        </p:nvSpPr>
        <p:spPr>
          <a:xfrm>
            <a:off x="7110549" y="3357154"/>
            <a:ext cx="3339091" cy="1802874"/>
          </a:xfrm>
          <a:custGeom>
            <a:avLst/>
            <a:gdLst>
              <a:gd name="connsiteX0" fmla="*/ 0 w 3339091"/>
              <a:gd name="connsiteY0" fmla="*/ 0 h 1802874"/>
              <a:gd name="connsiteX1" fmla="*/ 209005 w 3339091"/>
              <a:gd name="connsiteY1" fmla="*/ 544286 h 1802874"/>
              <a:gd name="connsiteX2" fmla="*/ 478971 w 3339091"/>
              <a:gd name="connsiteY2" fmla="*/ 1071155 h 1802874"/>
              <a:gd name="connsiteX3" fmla="*/ 779417 w 3339091"/>
              <a:gd name="connsiteY3" fmla="*/ 1406435 h 1802874"/>
              <a:gd name="connsiteX4" fmla="*/ 1140822 w 3339091"/>
              <a:gd name="connsiteY4" fmla="*/ 1615440 h 1802874"/>
              <a:gd name="connsiteX5" fmla="*/ 1554480 w 3339091"/>
              <a:gd name="connsiteY5" fmla="*/ 1741715 h 1802874"/>
              <a:gd name="connsiteX6" fmla="*/ 2033451 w 3339091"/>
              <a:gd name="connsiteY6" fmla="*/ 1798320 h 1802874"/>
              <a:gd name="connsiteX7" fmla="*/ 2394857 w 3339091"/>
              <a:gd name="connsiteY7" fmla="*/ 1793966 h 1802874"/>
              <a:gd name="connsiteX8" fmla="*/ 2690948 w 3339091"/>
              <a:gd name="connsiteY8" fmla="*/ 1750423 h 1802874"/>
              <a:gd name="connsiteX9" fmla="*/ 3013165 w 3339091"/>
              <a:gd name="connsiteY9" fmla="*/ 1641566 h 1802874"/>
              <a:gd name="connsiteX10" fmla="*/ 3230880 w 3339091"/>
              <a:gd name="connsiteY10" fmla="*/ 1458686 h 1802874"/>
              <a:gd name="connsiteX11" fmla="*/ 3322320 w 3339091"/>
              <a:gd name="connsiteY11" fmla="*/ 1236617 h 1802874"/>
              <a:gd name="connsiteX12" fmla="*/ 3335382 w 3339091"/>
              <a:gd name="connsiteY12" fmla="*/ 992777 h 1802874"/>
              <a:gd name="connsiteX13" fmla="*/ 3278777 w 3339091"/>
              <a:gd name="connsiteY13" fmla="*/ 762000 h 1802874"/>
              <a:gd name="connsiteX14" fmla="*/ 3152502 w 3339091"/>
              <a:gd name="connsiteY14" fmla="*/ 583475 h 1802874"/>
              <a:gd name="connsiteX15" fmla="*/ 2973977 w 3339091"/>
              <a:gd name="connsiteY15" fmla="*/ 461555 h 1802874"/>
              <a:gd name="connsiteX16" fmla="*/ 2686594 w 3339091"/>
              <a:gd name="connsiteY16" fmla="*/ 383177 h 1802874"/>
              <a:gd name="connsiteX17" fmla="*/ 2460171 w 3339091"/>
              <a:gd name="connsiteY17" fmla="*/ 383177 h 1802874"/>
              <a:gd name="connsiteX18" fmla="*/ 2216331 w 3339091"/>
              <a:gd name="connsiteY18" fmla="*/ 439783 h 1802874"/>
              <a:gd name="connsiteX19" fmla="*/ 2042160 w 3339091"/>
              <a:gd name="connsiteY19" fmla="*/ 566057 h 1802874"/>
              <a:gd name="connsiteX20" fmla="*/ 1955074 w 3339091"/>
              <a:gd name="connsiteY20" fmla="*/ 722812 h 1802874"/>
              <a:gd name="connsiteX21" fmla="*/ 1933302 w 3339091"/>
              <a:gd name="connsiteY21" fmla="*/ 910046 h 1802874"/>
              <a:gd name="connsiteX22" fmla="*/ 1946365 w 3339091"/>
              <a:gd name="connsiteY22" fmla="*/ 1058092 h 1802874"/>
              <a:gd name="connsiteX23" fmla="*/ 2007325 w 3339091"/>
              <a:gd name="connsiteY23" fmla="*/ 1301932 h 180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339091" h="1802874">
                <a:moveTo>
                  <a:pt x="0" y="0"/>
                </a:moveTo>
                <a:cubicBezTo>
                  <a:pt x="64588" y="182880"/>
                  <a:pt x="129177" y="365760"/>
                  <a:pt x="209005" y="544286"/>
                </a:cubicBezTo>
                <a:cubicBezTo>
                  <a:pt x="288834" y="722812"/>
                  <a:pt x="383902" y="927464"/>
                  <a:pt x="478971" y="1071155"/>
                </a:cubicBezTo>
                <a:cubicBezTo>
                  <a:pt x="574040" y="1214846"/>
                  <a:pt x="669109" y="1315721"/>
                  <a:pt x="779417" y="1406435"/>
                </a:cubicBezTo>
                <a:cubicBezTo>
                  <a:pt x="889725" y="1497149"/>
                  <a:pt x="1011645" y="1559560"/>
                  <a:pt x="1140822" y="1615440"/>
                </a:cubicBezTo>
                <a:cubicBezTo>
                  <a:pt x="1269999" y="1671320"/>
                  <a:pt x="1405709" y="1711235"/>
                  <a:pt x="1554480" y="1741715"/>
                </a:cubicBezTo>
                <a:cubicBezTo>
                  <a:pt x="1703251" y="1772195"/>
                  <a:pt x="1893388" y="1789612"/>
                  <a:pt x="2033451" y="1798320"/>
                </a:cubicBezTo>
                <a:cubicBezTo>
                  <a:pt x="2173514" y="1807028"/>
                  <a:pt x="2285274" y="1801949"/>
                  <a:pt x="2394857" y="1793966"/>
                </a:cubicBezTo>
                <a:cubicBezTo>
                  <a:pt x="2504440" y="1785983"/>
                  <a:pt x="2587897" y="1775823"/>
                  <a:pt x="2690948" y="1750423"/>
                </a:cubicBezTo>
                <a:cubicBezTo>
                  <a:pt x="2793999" y="1725023"/>
                  <a:pt x="2923176" y="1690189"/>
                  <a:pt x="3013165" y="1641566"/>
                </a:cubicBezTo>
                <a:cubicBezTo>
                  <a:pt x="3103154" y="1592943"/>
                  <a:pt x="3179354" y="1526177"/>
                  <a:pt x="3230880" y="1458686"/>
                </a:cubicBezTo>
                <a:cubicBezTo>
                  <a:pt x="3282406" y="1391195"/>
                  <a:pt x="3304903" y="1314268"/>
                  <a:pt x="3322320" y="1236617"/>
                </a:cubicBezTo>
                <a:cubicBezTo>
                  <a:pt x="3339737" y="1158966"/>
                  <a:pt x="3342639" y="1071880"/>
                  <a:pt x="3335382" y="992777"/>
                </a:cubicBezTo>
                <a:cubicBezTo>
                  <a:pt x="3328125" y="913674"/>
                  <a:pt x="3309257" y="830217"/>
                  <a:pt x="3278777" y="762000"/>
                </a:cubicBezTo>
                <a:cubicBezTo>
                  <a:pt x="3248297" y="693783"/>
                  <a:pt x="3203302" y="633549"/>
                  <a:pt x="3152502" y="583475"/>
                </a:cubicBezTo>
                <a:cubicBezTo>
                  <a:pt x="3101702" y="533401"/>
                  <a:pt x="3051628" y="494938"/>
                  <a:pt x="2973977" y="461555"/>
                </a:cubicBezTo>
                <a:cubicBezTo>
                  <a:pt x="2896326" y="428172"/>
                  <a:pt x="2772228" y="396240"/>
                  <a:pt x="2686594" y="383177"/>
                </a:cubicBezTo>
                <a:cubicBezTo>
                  <a:pt x="2600960" y="370114"/>
                  <a:pt x="2538548" y="373743"/>
                  <a:pt x="2460171" y="383177"/>
                </a:cubicBezTo>
                <a:cubicBezTo>
                  <a:pt x="2381794" y="392611"/>
                  <a:pt x="2285999" y="409303"/>
                  <a:pt x="2216331" y="439783"/>
                </a:cubicBezTo>
                <a:cubicBezTo>
                  <a:pt x="2146663" y="470263"/>
                  <a:pt x="2085703" y="518886"/>
                  <a:pt x="2042160" y="566057"/>
                </a:cubicBezTo>
                <a:cubicBezTo>
                  <a:pt x="1998617" y="613228"/>
                  <a:pt x="1973217" y="665481"/>
                  <a:pt x="1955074" y="722812"/>
                </a:cubicBezTo>
                <a:cubicBezTo>
                  <a:pt x="1936931" y="780143"/>
                  <a:pt x="1934753" y="854166"/>
                  <a:pt x="1933302" y="910046"/>
                </a:cubicBezTo>
                <a:cubicBezTo>
                  <a:pt x="1931851" y="965926"/>
                  <a:pt x="1934028" y="992778"/>
                  <a:pt x="1946365" y="1058092"/>
                </a:cubicBezTo>
                <a:cubicBezTo>
                  <a:pt x="1958702" y="1123406"/>
                  <a:pt x="1983013" y="1212669"/>
                  <a:pt x="2007325" y="1301932"/>
                </a:cubicBezTo>
              </a:path>
            </a:pathLst>
          </a:cu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9AB2CE4-E8BB-5744-90E2-87C868F4211B}"/>
              </a:ext>
            </a:extLst>
          </p:cNvPr>
          <p:cNvCxnSpPr>
            <a:cxnSpLocks/>
          </p:cNvCxnSpPr>
          <p:nvPr/>
        </p:nvCxnSpPr>
        <p:spPr>
          <a:xfrm flipH="1">
            <a:off x="8242081" y="4375472"/>
            <a:ext cx="538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DB91E97-E551-1342-9885-9E4C6C8D4AEE}"/>
              </a:ext>
            </a:extLst>
          </p:cNvPr>
          <p:cNvSpPr/>
          <p:nvPr/>
        </p:nvSpPr>
        <p:spPr>
          <a:xfrm>
            <a:off x="7728298" y="4278510"/>
            <a:ext cx="535259" cy="33855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9719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7" grpId="1"/>
      <p:bldP spid="17" grpId="2"/>
      <p:bldP spid="17" grpId="3"/>
      <p:bldP spid="18" grpId="0"/>
      <p:bldP spid="18" grpId="1"/>
      <p:bldP spid="19" grpId="0" animBg="1"/>
      <p:bldP spid="19" grpId="1" animBg="1"/>
      <p:bldP spid="22" grpId="0"/>
      <p:bldP spid="2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065E02-DE40-984F-96A1-505EA60D1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812" y="2642892"/>
            <a:ext cx="4546445" cy="25546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C2F84B-7113-A344-B9D3-F68410213E0A}"/>
              </a:ext>
            </a:extLst>
          </p:cNvPr>
          <p:cNvSpPr/>
          <p:nvPr/>
        </p:nvSpPr>
        <p:spPr>
          <a:xfrm>
            <a:off x="2062898" y="5197561"/>
            <a:ext cx="2081590" cy="1386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not incident to the edge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C3030-9AF6-2B49-A553-AE6E6589D56D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C6933E-1844-7640-8608-4308FB0A637F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848132-6196-A140-B148-38A100BEE6AE}"/>
              </a:ext>
            </a:extLst>
          </p:cNvPr>
          <p:cNvSpPr/>
          <p:nvPr/>
        </p:nvSpPr>
        <p:spPr>
          <a:xfrm>
            <a:off x="6518242" y="3128190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A48304-52EC-9447-B090-86B53019ED45}"/>
              </a:ext>
            </a:extLst>
          </p:cNvPr>
          <p:cNvSpPr/>
          <p:nvPr/>
        </p:nvSpPr>
        <p:spPr>
          <a:xfrm>
            <a:off x="5587603" y="4049903"/>
            <a:ext cx="208708" cy="193134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273DCE-A988-4B43-AC91-B15D00190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812" y="2642892"/>
            <a:ext cx="4546445" cy="2554670"/>
          </a:xfrm>
          <a:prstGeom prst="rect">
            <a:avLst/>
          </a:prstGeom>
        </p:spPr>
      </p:pic>
      <p:sp>
        <p:nvSpPr>
          <p:cNvPr id="10" name="Freeform 9">
            <a:extLst>
              <a:ext uri="{FF2B5EF4-FFF2-40B4-BE49-F238E27FC236}">
                <a16:creationId xmlns:a16="http://schemas.microsoft.com/office/drawing/2014/main" id="{9DB604F9-72CD-B34E-B8EE-DA7A063DD57E}"/>
              </a:ext>
            </a:extLst>
          </p:cNvPr>
          <p:cNvSpPr/>
          <p:nvPr/>
        </p:nvSpPr>
        <p:spPr>
          <a:xfrm>
            <a:off x="6641690" y="2885627"/>
            <a:ext cx="2320413" cy="1268502"/>
          </a:xfrm>
          <a:custGeom>
            <a:avLst/>
            <a:gdLst>
              <a:gd name="connsiteX0" fmla="*/ 0 w 2320413"/>
              <a:gd name="connsiteY0" fmla="*/ 329521 h 1268502"/>
              <a:gd name="connsiteX1" fmla="*/ 172065 w 2320413"/>
              <a:gd name="connsiteY1" fmla="*/ 186954 h 1268502"/>
              <a:gd name="connsiteX2" fmla="*/ 373626 w 2320413"/>
              <a:gd name="connsiteY2" fmla="*/ 78799 h 1268502"/>
              <a:gd name="connsiteX3" fmla="*/ 565355 w 2320413"/>
              <a:gd name="connsiteY3" fmla="*/ 14889 h 1268502"/>
              <a:gd name="connsiteX4" fmla="*/ 762000 w 2320413"/>
              <a:gd name="connsiteY4" fmla="*/ 141 h 1268502"/>
              <a:gd name="connsiteX5" fmla="*/ 1002891 w 2320413"/>
              <a:gd name="connsiteY5" fmla="*/ 19805 h 1268502"/>
              <a:gd name="connsiteX6" fmla="*/ 1297858 w 2320413"/>
              <a:gd name="connsiteY6" fmla="*/ 73883 h 1268502"/>
              <a:gd name="connsiteX7" fmla="*/ 1524000 w 2320413"/>
              <a:gd name="connsiteY7" fmla="*/ 211534 h 1268502"/>
              <a:gd name="connsiteX8" fmla="*/ 1671484 w 2320413"/>
              <a:gd name="connsiteY8" fmla="*/ 398347 h 1268502"/>
              <a:gd name="connsiteX9" fmla="*/ 1681316 w 2320413"/>
              <a:gd name="connsiteY9" fmla="*/ 413096 h 1268502"/>
              <a:gd name="connsiteX10" fmla="*/ 1818968 w 2320413"/>
              <a:gd name="connsiteY10" fmla="*/ 472089 h 1268502"/>
              <a:gd name="connsiteX11" fmla="*/ 1961536 w 2320413"/>
              <a:gd name="connsiteY11" fmla="*/ 565496 h 1268502"/>
              <a:gd name="connsiteX12" fmla="*/ 2104104 w 2320413"/>
              <a:gd name="connsiteY12" fmla="*/ 708063 h 1268502"/>
              <a:gd name="connsiteX13" fmla="*/ 2177845 w 2320413"/>
              <a:gd name="connsiteY13" fmla="*/ 835883 h 1268502"/>
              <a:gd name="connsiteX14" fmla="*/ 2236839 w 2320413"/>
              <a:gd name="connsiteY14" fmla="*/ 978450 h 1268502"/>
              <a:gd name="connsiteX15" fmla="*/ 2281084 w 2320413"/>
              <a:gd name="connsiteY15" fmla="*/ 1125934 h 1268502"/>
              <a:gd name="connsiteX16" fmla="*/ 2320413 w 2320413"/>
              <a:gd name="connsiteY16" fmla="*/ 1268502 h 12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0413" h="1268502">
                <a:moveTo>
                  <a:pt x="0" y="329521"/>
                </a:moveTo>
                <a:cubicBezTo>
                  <a:pt x="54897" y="279131"/>
                  <a:pt x="109794" y="228741"/>
                  <a:pt x="172065" y="186954"/>
                </a:cubicBezTo>
                <a:cubicBezTo>
                  <a:pt x="234336" y="145167"/>
                  <a:pt x="308078" y="107476"/>
                  <a:pt x="373626" y="78799"/>
                </a:cubicBezTo>
                <a:cubicBezTo>
                  <a:pt x="439174" y="50121"/>
                  <a:pt x="500626" y="27999"/>
                  <a:pt x="565355" y="14889"/>
                </a:cubicBezTo>
                <a:cubicBezTo>
                  <a:pt x="630084" y="1779"/>
                  <a:pt x="689077" y="-678"/>
                  <a:pt x="762000" y="141"/>
                </a:cubicBezTo>
                <a:cubicBezTo>
                  <a:pt x="834923" y="960"/>
                  <a:pt x="913581" y="7515"/>
                  <a:pt x="1002891" y="19805"/>
                </a:cubicBezTo>
                <a:cubicBezTo>
                  <a:pt x="1092201" y="32095"/>
                  <a:pt x="1211007" y="41928"/>
                  <a:pt x="1297858" y="73883"/>
                </a:cubicBezTo>
                <a:cubicBezTo>
                  <a:pt x="1384709" y="105838"/>
                  <a:pt x="1461729" y="157457"/>
                  <a:pt x="1524000" y="211534"/>
                </a:cubicBezTo>
                <a:cubicBezTo>
                  <a:pt x="1586271" y="265611"/>
                  <a:pt x="1671484" y="398347"/>
                  <a:pt x="1671484" y="398347"/>
                </a:cubicBezTo>
                <a:cubicBezTo>
                  <a:pt x="1697703" y="431941"/>
                  <a:pt x="1656735" y="400806"/>
                  <a:pt x="1681316" y="413096"/>
                </a:cubicBezTo>
                <a:cubicBezTo>
                  <a:pt x="1705897" y="425386"/>
                  <a:pt x="1772265" y="446689"/>
                  <a:pt x="1818968" y="472089"/>
                </a:cubicBezTo>
                <a:cubicBezTo>
                  <a:pt x="1865671" y="497489"/>
                  <a:pt x="1914013" y="526167"/>
                  <a:pt x="1961536" y="565496"/>
                </a:cubicBezTo>
                <a:cubicBezTo>
                  <a:pt x="2009059" y="604825"/>
                  <a:pt x="2068053" y="662999"/>
                  <a:pt x="2104104" y="708063"/>
                </a:cubicBezTo>
                <a:cubicBezTo>
                  <a:pt x="2140155" y="753127"/>
                  <a:pt x="2155723" y="790819"/>
                  <a:pt x="2177845" y="835883"/>
                </a:cubicBezTo>
                <a:cubicBezTo>
                  <a:pt x="2199968" y="880948"/>
                  <a:pt x="2219633" y="930108"/>
                  <a:pt x="2236839" y="978450"/>
                </a:cubicBezTo>
                <a:cubicBezTo>
                  <a:pt x="2254045" y="1026792"/>
                  <a:pt x="2267155" y="1077592"/>
                  <a:pt x="2281084" y="1125934"/>
                </a:cubicBezTo>
                <a:cubicBezTo>
                  <a:pt x="2295013" y="1174276"/>
                  <a:pt x="2307713" y="1221389"/>
                  <a:pt x="2320413" y="1268502"/>
                </a:cubicBezTo>
              </a:path>
            </a:pathLst>
          </a:custGeom>
          <a:noFill/>
          <a:effectLst>
            <a:glow rad="635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3B64B23-20B1-7C4C-BE37-E131E3410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E273DCE-A988-4B43-AC91-B15D00190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812" y="2642892"/>
            <a:ext cx="4546445" cy="25546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C2F84B-7113-A344-B9D3-F68410213E0A}"/>
              </a:ext>
            </a:extLst>
          </p:cNvPr>
          <p:cNvSpPr/>
          <p:nvPr/>
        </p:nvSpPr>
        <p:spPr>
          <a:xfrm>
            <a:off x="2062898" y="5197561"/>
            <a:ext cx="2081590" cy="1386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not incident to the edge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C3030-9AF6-2B49-A553-AE6E6589D56D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C6933E-1844-7640-8608-4308FB0A637F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848132-6196-A140-B148-38A100BEE6AE}"/>
              </a:ext>
            </a:extLst>
          </p:cNvPr>
          <p:cNvSpPr/>
          <p:nvPr/>
        </p:nvSpPr>
        <p:spPr>
          <a:xfrm>
            <a:off x="6518242" y="3128190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A48304-52EC-9447-B090-86B53019ED45}"/>
              </a:ext>
            </a:extLst>
          </p:cNvPr>
          <p:cNvSpPr/>
          <p:nvPr/>
        </p:nvSpPr>
        <p:spPr>
          <a:xfrm>
            <a:off x="5587603" y="4049903"/>
            <a:ext cx="208708" cy="193134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DB604F9-72CD-B34E-B8EE-DA7A063DD57E}"/>
              </a:ext>
            </a:extLst>
          </p:cNvPr>
          <p:cNvSpPr/>
          <p:nvPr/>
        </p:nvSpPr>
        <p:spPr>
          <a:xfrm>
            <a:off x="6641690" y="2885627"/>
            <a:ext cx="2320413" cy="1268502"/>
          </a:xfrm>
          <a:custGeom>
            <a:avLst/>
            <a:gdLst>
              <a:gd name="connsiteX0" fmla="*/ 0 w 2320413"/>
              <a:gd name="connsiteY0" fmla="*/ 329521 h 1268502"/>
              <a:gd name="connsiteX1" fmla="*/ 172065 w 2320413"/>
              <a:gd name="connsiteY1" fmla="*/ 186954 h 1268502"/>
              <a:gd name="connsiteX2" fmla="*/ 373626 w 2320413"/>
              <a:gd name="connsiteY2" fmla="*/ 78799 h 1268502"/>
              <a:gd name="connsiteX3" fmla="*/ 565355 w 2320413"/>
              <a:gd name="connsiteY3" fmla="*/ 14889 h 1268502"/>
              <a:gd name="connsiteX4" fmla="*/ 762000 w 2320413"/>
              <a:gd name="connsiteY4" fmla="*/ 141 h 1268502"/>
              <a:gd name="connsiteX5" fmla="*/ 1002891 w 2320413"/>
              <a:gd name="connsiteY5" fmla="*/ 19805 h 1268502"/>
              <a:gd name="connsiteX6" fmla="*/ 1297858 w 2320413"/>
              <a:gd name="connsiteY6" fmla="*/ 73883 h 1268502"/>
              <a:gd name="connsiteX7" fmla="*/ 1524000 w 2320413"/>
              <a:gd name="connsiteY7" fmla="*/ 211534 h 1268502"/>
              <a:gd name="connsiteX8" fmla="*/ 1671484 w 2320413"/>
              <a:gd name="connsiteY8" fmla="*/ 398347 h 1268502"/>
              <a:gd name="connsiteX9" fmla="*/ 1681316 w 2320413"/>
              <a:gd name="connsiteY9" fmla="*/ 413096 h 1268502"/>
              <a:gd name="connsiteX10" fmla="*/ 1818968 w 2320413"/>
              <a:gd name="connsiteY10" fmla="*/ 472089 h 1268502"/>
              <a:gd name="connsiteX11" fmla="*/ 1961536 w 2320413"/>
              <a:gd name="connsiteY11" fmla="*/ 565496 h 1268502"/>
              <a:gd name="connsiteX12" fmla="*/ 2104104 w 2320413"/>
              <a:gd name="connsiteY12" fmla="*/ 708063 h 1268502"/>
              <a:gd name="connsiteX13" fmla="*/ 2177845 w 2320413"/>
              <a:gd name="connsiteY13" fmla="*/ 835883 h 1268502"/>
              <a:gd name="connsiteX14" fmla="*/ 2236839 w 2320413"/>
              <a:gd name="connsiteY14" fmla="*/ 978450 h 1268502"/>
              <a:gd name="connsiteX15" fmla="*/ 2281084 w 2320413"/>
              <a:gd name="connsiteY15" fmla="*/ 1125934 h 1268502"/>
              <a:gd name="connsiteX16" fmla="*/ 2320413 w 2320413"/>
              <a:gd name="connsiteY16" fmla="*/ 1268502 h 12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0413" h="1268502">
                <a:moveTo>
                  <a:pt x="0" y="329521"/>
                </a:moveTo>
                <a:cubicBezTo>
                  <a:pt x="54897" y="279131"/>
                  <a:pt x="109794" y="228741"/>
                  <a:pt x="172065" y="186954"/>
                </a:cubicBezTo>
                <a:cubicBezTo>
                  <a:pt x="234336" y="145167"/>
                  <a:pt x="308078" y="107476"/>
                  <a:pt x="373626" y="78799"/>
                </a:cubicBezTo>
                <a:cubicBezTo>
                  <a:pt x="439174" y="50121"/>
                  <a:pt x="500626" y="27999"/>
                  <a:pt x="565355" y="14889"/>
                </a:cubicBezTo>
                <a:cubicBezTo>
                  <a:pt x="630084" y="1779"/>
                  <a:pt x="689077" y="-678"/>
                  <a:pt x="762000" y="141"/>
                </a:cubicBezTo>
                <a:cubicBezTo>
                  <a:pt x="834923" y="960"/>
                  <a:pt x="913581" y="7515"/>
                  <a:pt x="1002891" y="19805"/>
                </a:cubicBezTo>
                <a:cubicBezTo>
                  <a:pt x="1092201" y="32095"/>
                  <a:pt x="1211007" y="41928"/>
                  <a:pt x="1297858" y="73883"/>
                </a:cubicBezTo>
                <a:cubicBezTo>
                  <a:pt x="1384709" y="105838"/>
                  <a:pt x="1461729" y="157457"/>
                  <a:pt x="1524000" y="211534"/>
                </a:cubicBezTo>
                <a:cubicBezTo>
                  <a:pt x="1586271" y="265611"/>
                  <a:pt x="1671484" y="398347"/>
                  <a:pt x="1671484" y="398347"/>
                </a:cubicBezTo>
                <a:cubicBezTo>
                  <a:pt x="1697703" y="431941"/>
                  <a:pt x="1656735" y="400806"/>
                  <a:pt x="1681316" y="413096"/>
                </a:cubicBezTo>
                <a:cubicBezTo>
                  <a:pt x="1705897" y="425386"/>
                  <a:pt x="1772265" y="446689"/>
                  <a:pt x="1818968" y="472089"/>
                </a:cubicBezTo>
                <a:cubicBezTo>
                  <a:pt x="1865671" y="497489"/>
                  <a:pt x="1914013" y="526167"/>
                  <a:pt x="1961536" y="565496"/>
                </a:cubicBezTo>
                <a:cubicBezTo>
                  <a:pt x="2009059" y="604825"/>
                  <a:pt x="2068053" y="662999"/>
                  <a:pt x="2104104" y="708063"/>
                </a:cubicBezTo>
                <a:cubicBezTo>
                  <a:pt x="2140155" y="753127"/>
                  <a:pt x="2155723" y="790819"/>
                  <a:pt x="2177845" y="835883"/>
                </a:cubicBezTo>
                <a:cubicBezTo>
                  <a:pt x="2199968" y="880948"/>
                  <a:pt x="2219633" y="930108"/>
                  <a:pt x="2236839" y="978450"/>
                </a:cubicBezTo>
                <a:cubicBezTo>
                  <a:pt x="2254045" y="1026792"/>
                  <a:pt x="2267155" y="1077592"/>
                  <a:pt x="2281084" y="1125934"/>
                </a:cubicBezTo>
                <a:cubicBezTo>
                  <a:pt x="2295013" y="1174276"/>
                  <a:pt x="2307713" y="1221389"/>
                  <a:pt x="2320413" y="1268502"/>
                </a:cubicBezTo>
              </a:path>
            </a:pathLst>
          </a:custGeom>
          <a:noFill/>
          <a:effectLst>
            <a:glow rad="63500">
              <a:srgbClr val="00206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6F7FD4E8-B996-F44A-9675-508B03DFDE53}"/>
              </a:ext>
            </a:extLst>
          </p:cNvPr>
          <p:cNvSpPr/>
          <p:nvPr/>
        </p:nvSpPr>
        <p:spPr>
          <a:xfrm>
            <a:off x="7304690" y="2764618"/>
            <a:ext cx="777765" cy="304403"/>
          </a:xfrm>
          <a:custGeom>
            <a:avLst/>
            <a:gdLst>
              <a:gd name="connsiteX0" fmla="*/ 0 w 777765"/>
              <a:gd name="connsiteY0" fmla="*/ 304403 h 304403"/>
              <a:gd name="connsiteX1" fmla="*/ 241738 w 777765"/>
              <a:gd name="connsiteY1" fmla="*/ 262361 h 304403"/>
              <a:gd name="connsiteX2" fmla="*/ 399393 w 777765"/>
              <a:gd name="connsiteY2" fmla="*/ 115216 h 304403"/>
              <a:gd name="connsiteX3" fmla="*/ 609600 w 777765"/>
              <a:gd name="connsiteY3" fmla="*/ 10113 h 304403"/>
              <a:gd name="connsiteX4" fmla="*/ 777765 w 777765"/>
              <a:gd name="connsiteY4" fmla="*/ 10113 h 30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765" h="304403">
                <a:moveTo>
                  <a:pt x="0" y="304403"/>
                </a:moveTo>
                <a:cubicBezTo>
                  <a:pt x="87586" y="299147"/>
                  <a:pt x="175173" y="293892"/>
                  <a:pt x="241738" y="262361"/>
                </a:cubicBezTo>
                <a:cubicBezTo>
                  <a:pt x="308304" y="230830"/>
                  <a:pt x="338083" y="157257"/>
                  <a:pt x="399393" y="115216"/>
                </a:cubicBezTo>
                <a:cubicBezTo>
                  <a:pt x="460703" y="73175"/>
                  <a:pt x="546538" y="27630"/>
                  <a:pt x="609600" y="10113"/>
                </a:cubicBezTo>
                <a:cubicBezTo>
                  <a:pt x="672662" y="-7404"/>
                  <a:pt x="725213" y="1354"/>
                  <a:pt x="777765" y="10113"/>
                </a:cubicBezTo>
              </a:path>
            </a:pathLst>
          </a:cu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0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82D7E1-57FD-AE47-B101-D20DF2683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6272E6-C79B-2C4B-91DE-E1530D541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813" y="2642891"/>
            <a:ext cx="4546446" cy="25546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C2F84B-7113-A344-B9D3-F68410213E0A}"/>
              </a:ext>
            </a:extLst>
          </p:cNvPr>
          <p:cNvSpPr/>
          <p:nvPr/>
        </p:nvSpPr>
        <p:spPr>
          <a:xfrm>
            <a:off x="2062898" y="5197561"/>
            <a:ext cx="2081590" cy="1386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not incident to the edge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C3030-9AF6-2B49-A553-AE6E6589D56D}"/>
              </a:ext>
            </a:extLst>
          </p:cNvPr>
          <p:cNvSpPr/>
          <p:nvPr/>
        </p:nvSpPr>
        <p:spPr>
          <a:xfrm>
            <a:off x="2062898" y="3556201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Edges which cross more than once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C6933E-1844-7640-8608-4308FB0A637F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848132-6196-A140-B148-38A100BEE6AE}"/>
              </a:ext>
            </a:extLst>
          </p:cNvPr>
          <p:cNvSpPr/>
          <p:nvPr/>
        </p:nvSpPr>
        <p:spPr>
          <a:xfrm>
            <a:off x="6518242" y="3128190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A48304-52EC-9447-B090-86B53019ED45}"/>
              </a:ext>
            </a:extLst>
          </p:cNvPr>
          <p:cNvSpPr/>
          <p:nvPr/>
        </p:nvSpPr>
        <p:spPr>
          <a:xfrm>
            <a:off x="5587603" y="4049903"/>
            <a:ext cx="208708" cy="193134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C68630-E463-3947-8232-E8B272838865}"/>
              </a:ext>
            </a:extLst>
          </p:cNvPr>
          <p:cNvCxnSpPr>
            <a:cxnSpLocks/>
          </p:cNvCxnSpPr>
          <p:nvPr/>
        </p:nvCxnSpPr>
        <p:spPr>
          <a:xfrm>
            <a:off x="5696607" y="4151586"/>
            <a:ext cx="3258207" cy="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2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EB86-0337-3643-96CA-503FA3BE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Simple Topological Drawings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7499316-CD05-6D4E-B29D-D20E0DD3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EEAD9-9907-564F-A34E-27A3769A460B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930865-9A99-3446-A224-1855C1D6A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147" y="3069175"/>
            <a:ext cx="1536700" cy="584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61D1B1-6ED3-EF4B-BBE6-A017B5CAE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682" y="3056190"/>
            <a:ext cx="1622323" cy="5826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9A5255E-C1DD-6641-A433-21C2261F672F}"/>
              </a:ext>
            </a:extLst>
          </p:cNvPr>
          <p:cNvSpPr/>
          <p:nvPr/>
        </p:nvSpPr>
        <p:spPr>
          <a:xfrm>
            <a:off x="2906081" y="2898688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10236A-C1D4-0B4A-AB39-1C279E4336CA}"/>
              </a:ext>
            </a:extLst>
          </p:cNvPr>
          <p:cNvSpPr/>
          <p:nvPr/>
        </p:nvSpPr>
        <p:spPr>
          <a:xfrm>
            <a:off x="6630432" y="2889511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2531B-BEB3-B04B-8661-5D9FCDE4AC9F}"/>
              </a:ext>
            </a:extLst>
          </p:cNvPr>
          <p:cNvSpPr txBox="1"/>
          <p:nvPr/>
        </p:nvSpPr>
        <p:spPr>
          <a:xfrm>
            <a:off x="691089" y="1690688"/>
            <a:ext cx="9914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Any two edges have at most one point in common, including endpoints.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AC2FA02-204C-AC4F-8527-D192AA4FB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265067">
            <a:off x="3433145" y="4401241"/>
            <a:ext cx="1562100" cy="10287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4BE930E-A12C-4245-B375-C8939DE041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3012" y="4567288"/>
            <a:ext cx="1662832" cy="71796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DF8A283-21C7-AB46-A893-0F0F523418AC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3919843" y="4567297"/>
            <a:ext cx="741160" cy="6861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79EA5FA-A76E-3D4A-AB1E-EB3CDE60FC77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5787636" y="4559177"/>
            <a:ext cx="742520" cy="6874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5F96F1-8EF4-764A-A160-499CAE390F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7013" y="4644423"/>
            <a:ext cx="1563814" cy="56252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9EE9F5-6E7C-CB40-8DE4-B9BB92B21AF5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7690572" y="4555354"/>
            <a:ext cx="742520" cy="6874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FF862C-D47E-E34C-BD18-8B5B5F70C5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6228" y="3060657"/>
            <a:ext cx="1390634" cy="57871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C0187BE-6F27-6E4C-A4BF-2C18DF7622B4}"/>
              </a:ext>
            </a:extLst>
          </p:cNvPr>
          <p:cNvSpPr/>
          <p:nvPr/>
        </p:nvSpPr>
        <p:spPr>
          <a:xfrm>
            <a:off x="4824635" y="2889511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4E8503-8467-794C-BB55-486BF9B709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52755" y="3066666"/>
            <a:ext cx="1373009" cy="57990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5B4533F-843C-8445-9C8C-677B97184B76}"/>
              </a:ext>
            </a:extLst>
          </p:cNvPr>
          <p:cNvSpPr/>
          <p:nvPr/>
        </p:nvSpPr>
        <p:spPr>
          <a:xfrm>
            <a:off x="8770016" y="2898688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951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7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Near-Planar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6A084-BB24-9C4B-9066-CA0AF110E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6405" cy="2454377"/>
          </a:xfrm>
        </p:spPr>
        <p:txBody>
          <a:bodyPr>
            <a:normAutofit/>
          </a:bodyPr>
          <a:lstStyle/>
          <a:p>
            <a:r>
              <a:rPr lang="en-US" sz="2400" b="1" dirty="0"/>
              <a:t>Planar graphs</a:t>
            </a:r>
            <a:r>
              <a:rPr lang="en-US" sz="2400" dirty="0"/>
              <a:t>: Graphs that have a drawing where no edge is crossed.</a:t>
            </a:r>
          </a:p>
          <a:p>
            <a:r>
              <a:rPr lang="en-US" sz="2400" b="1" dirty="0"/>
              <a:t>Near-Planar graphs</a:t>
            </a:r>
            <a:r>
              <a:rPr lang="en-US" sz="2400" dirty="0"/>
              <a:t>: Non-planar graphs with topological constraints</a:t>
            </a:r>
          </a:p>
          <a:p>
            <a:pPr lvl="1"/>
            <a:r>
              <a:rPr lang="en-US" sz="2000" dirty="0"/>
              <a:t>Specific types of crossings </a:t>
            </a:r>
          </a:p>
          <a:p>
            <a:pPr lvl="1"/>
            <a:r>
              <a:rPr lang="en-US" sz="2000" dirty="0"/>
              <a:t>Number of crossings</a:t>
            </a:r>
          </a:p>
          <a:p>
            <a:pPr lvl="1"/>
            <a:r>
              <a:rPr lang="en-US" sz="2000" dirty="0"/>
              <a:t>Forbidden crossing patterns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35E49D-5D3B-E543-8EC2-A2FCFB8211D4}"/>
              </a:ext>
            </a:extLst>
          </p:cNvPr>
          <p:cNvSpPr txBox="1"/>
          <p:nvPr/>
        </p:nvSpPr>
        <p:spPr>
          <a:xfrm>
            <a:off x="1393197" y="4280002"/>
            <a:ext cx="2109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k-planar graphs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F5922F-A5E8-8A48-B94D-D037DFE9C890}"/>
              </a:ext>
            </a:extLst>
          </p:cNvPr>
          <p:cNvSpPr txBox="1"/>
          <p:nvPr/>
        </p:nvSpPr>
        <p:spPr>
          <a:xfrm>
            <a:off x="4813835" y="4280000"/>
            <a:ext cx="2866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k-quasi-planar graphs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F51514-3ADF-634E-B158-B007FAC5DBC2}"/>
              </a:ext>
            </a:extLst>
          </p:cNvPr>
          <p:cNvSpPr txBox="1"/>
          <p:nvPr/>
        </p:nvSpPr>
        <p:spPr>
          <a:xfrm>
            <a:off x="9004564" y="4741665"/>
            <a:ext cx="1596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RAC graphs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AD0857-E503-3944-9A16-D3E173332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785" y="4862901"/>
            <a:ext cx="1441761" cy="13216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178696-0C92-644A-BE03-CFD1FCAFC96A}"/>
              </a:ext>
            </a:extLst>
          </p:cNvPr>
          <p:cNvSpPr txBox="1"/>
          <p:nvPr/>
        </p:nvSpPr>
        <p:spPr>
          <a:xfrm>
            <a:off x="1797951" y="6184513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2-planar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75B5EF-0955-5D46-8121-974A0353E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177" y="4862899"/>
            <a:ext cx="1632582" cy="13216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704D222-077F-F146-8DA9-FD7ABA890225}"/>
              </a:ext>
            </a:extLst>
          </p:cNvPr>
          <p:cNvSpPr txBox="1"/>
          <p:nvPr/>
        </p:nvSpPr>
        <p:spPr>
          <a:xfrm>
            <a:off x="5257177" y="6168484"/>
            <a:ext cx="198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3-quasi-planar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D173F8-6A4A-1844-8699-73EC935194C5}"/>
              </a:ext>
            </a:extLst>
          </p:cNvPr>
          <p:cNvSpPr/>
          <p:nvPr/>
        </p:nvSpPr>
        <p:spPr>
          <a:xfrm>
            <a:off x="5830084" y="5062041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90D5A-FCA2-F646-8603-8DAEE4A1E1D3}"/>
              </a:ext>
            </a:extLst>
          </p:cNvPr>
          <p:cNvSpPr txBox="1"/>
          <p:nvPr/>
        </p:nvSpPr>
        <p:spPr>
          <a:xfrm>
            <a:off x="8590796" y="5292873"/>
            <a:ext cx="2423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Fan-planar graphs</a:t>
            </a:r>
          </a:p>
        </p:txBody>
      </p:sp>
    </p:spTree>
    <p:extLst>
      <p:ext uri="{BB962C8B-B14F-4D97-AF65-F5344CB8AC3E}">
        <p14:creationId xmlns:p14="http://schemas.microsoft.com/office/powerpoint/2010/main" val="11316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Fan-Planar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86A084-BB24-9C4B-9066-CA0AF110E9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36405" cy="2454377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/>
                  <a:t>Fan-Planar drawing</a:t>
                </a:r>
                <a:r>
                  <a:rPr lang="en-US" sz="2400" dirty="0"/>
                  <a:t>: All the edges crossing an edge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 are incident to a common vertex, and this vertex lies on the same side of the edge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86A084-BB24-9C4B-9066-CA0AF110E9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36405" cy="2454377"/>
              </a:xfrm>
              <a:blipFill>
                <a:blip r:embed="rId2"/>
                <a:stretch>
                  <a:fillRect l="-715" t="-3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A750EF11-E813-F44F-BF6B-9287024BF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703" y="2945014"/>
            <a:ext cx="1979146" cy="19791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FD852D6-400D-FA43-916D-BB769CA2D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903" y="2945014"/>
            <a:ext cx="1997121" cy="19971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C22E9E-EEEF-2F41-A8FB-B8BE16D1E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0903" y="2945014"/>
            <a:ext cx="1997121" cy="199712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13B2C0A-813E-8849-BE01-F358D22713A7}"/>
              </a:ext>
            </a:extLst>
          </p:cNvPr>
          <p:cNvSpPr/>
          <p:nvPr/>
        </p:nvSpPr>
        <p:spPr>
          <a:xfrm>
            <a:off x="6840353" y="3491609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8C5B6-E073-C64A-9AD8-3BB04AF0F9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9703" y="2945014"/>
            <a:ext cx="1979146" cy="19791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484095-694A-E84D-BCA0-92267F348EB4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</a:blip>
          <a:stretch>
            <a:fillRect/>
          </a:stretch>
        </p:blipFill>
        <p:spPr>
          <a:xfrm>
            <a:off x="3468696" y="3491609"/>
            <a:ext cx="741160" cy="6861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5671DA-BBDC-7B4D-8AFD-85856E706022}"/>
              </a:ext>
            </a:extLst>
          </p:cNvPr>
          <p:cNvSpPr txBox="1"/>
          <p:nvPr/>
        </p:nvSpPr>
        <p:spPr>
          <a:xfrm>
            <a:off x="1016237" y="4406885"/>
            <a:ext cx="19877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“Special vertex”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3A4AD12-A618-EF4E-87B8-33509762F801}"/>
              </a:ext>
            </a:extLst>
          </p:cNvPr>
          <p:cNvSpPr/>
          <p:nvPr/>
        </p:nvSpPr>
        <p:spPr>
          <a:xfrm>
            <a:off x="2976014" y="3875719"/>
            <a:ext cx="172957" cy="155107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5C10E3C-8316-2444-A54C-26EDCF1443F6}"/>
              </a:ext>
            </a:extLst>
          </p:cNvPr>
          <p:cNvSpPr/>
          <p:nvPr/>
        </p:nvSpPr>
        <p:spPr>
          <a:xfrm>
            <a:off x="3621505" y="3043989"/>
            <a:ext cx="481263" cy="1467853"/>
          </a:xfrm>
          <a:custGeom>
            <a:avLst/>
            <a:gdLst>
              <a:gd name="connsiteX0" fmla="*/ 481263 w 481263"/>
              <a:gd name="connsiteY0" fmla="*/ 0 h 1467853"/>
              <a:gd name="connsiteX1" fmla="*/ 300790 w 481263"/>
              <a:gd name="connsiteY1" fmla="*/ 108285 h 1467853"/>
              <a:gd name="connsiteX2" fmla="*/ 252663 w 481263"/>
              <a:gd name="connsiteY2" fmla="*/ 240632 h 1467853"/>
              <a:gd name="connsiteX3" fmla="*/ 264695 w 481263"/>
              <a:gd name="connsiteY3" fmla="*/ 433137 h 1467853"/>
              <a:gd name="connsiteX4" fmla="*/ 336884 w 481263"/>
              <a:gd name="connsiteY4" fmla="*/ 673769 h 1467853"/>
              <a:gd name="connsiteX5" fmla="*/ 336884 w 481263"/>
              <a:gd name="connsiteY5" fmla="*/ 794085 h 1467853"/>
              <a:gd name="connsiteX6" fmla="*/ 324853 w 481263"/>
              <a:gd name="connsiteY6" fmla="*/ 938464 h 1467853"/>
              <a:gd name="connsiteX7" fmla="*/ 192506 w 481263"/>
              <a:gd name="connsiteY7" fmla="*/ 1167064 h 1467853"/>
              <a:gd name="connsiteX8" fmla="*/ 0 w 481263"/>
              <a:gd name="connsiteY8" fmla="*/ 1467853 h 14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263" h="1467853">
                <a:moveTo>
                  <a:pt x="481263" y="0"/>
                </a:moveTo>
                <a:cubicBezTo>
                  <a:pt x="410076" y="34090"/>
                  <a:pt x="338890" y="68180"/>
                  <a:pt x="300790" y="108285"/>
                </a:cubicBezTo>
                <a:cubicBezTo>
                  <a:pt x="262690" y="148390"/>
                  <a:pt x="258679" y="186490"/>
                  <a:pt x="252663" y="240632"/>
                </a:cubicBezTo>
                <a:cubicBezTo>
                  <a:pt x="246647" y="294774"/>
                  <a:pt x="250658" y="360948"/>
                  <a:pt x="264695" y="433137"/>
                </a:cubicBezTo>
                <a:cubicBezTo>
                  <a:pt x="278732" y="505327"/>
                  <a:pt x="324853" y="613611"/>
                  <a:pt x="336884" y="673769"/>
                </a:cubicBezTo>
                <a:cubicBezTo>
                  <a:pt x="348915" y="733927"/>
                  <a:pt x="338889" y="749969"/>
                  <a:pt x="336884" y="794085"/>
                </a:cubicBezTo>
                <a:cubicBezTo>
                  <a:pt x="334879" y="838201"/>
                  <a:pt x="348916" y="876301"/>
                  <a:pt x="324853" y="938464"/>
                </a:cubicBezTo>
                <a:cubicBezTo>
                  <a:pt x="300790" y="1000627"/>
                  <a:pt x="246648" y="1078833"/>
                  <a:pt x="192506" y="1167064"/>
                </a:cubicBezTo>
                <a:cubicBezTo>
                  <a:pt x="138364" y="1255295"/>
                  <a:pt x="69182" y="1361574"/>
                  <a:pt x="0" y="1467853"/>
                </a:cubicBezTo>
              </a:path>
            </a:pathLst>
          </a:cu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32B24F1-F30A-5947-9BFC-F12BD027CF31}"/>
              </a:ext>
            </a:extLst>
          </p:cNvPr>
          <p:cNvSpPr/>
          <p:nvPr/>
        </p:nvSpPr>
        <p:spPr>
          <a:xfrm>
            <a:off x="6958831" y="3052813"/>
            <a:ext cx="481263" cy="1467853"/>
          </a:xfrm>
          <a:custGeom>
            <a:avLst/>
            <a:gdLst>
              <a:gd name="connsiteX0" fmla="*/ 481263 w 481263"/>
              <a:gd name="connsiteY0" fmla="*/ 0 h 1467853"/>
              <a:gd name="connsiteX1" fmla="*/ 300790 w 481263"/>
              <a:gd name="connsiteY1" fmla="*/ 108285 h 1467853"/>
              <a:gd name="connsiteX2" fmla="*/ 252663 w 481263"/>
              <a:gd name="connsiteY2" fmla="*/ 240632 h 1467853"/>
              <a:gd name="connsiteX3" fmla="*/ 264695 w 481263"/>
              <a:gd name="connsiteY3" fmla="*/ 433137 h 1467853"/>
              <a:gd name="connsiteX4" fmla="*/ 336884 w 481263"/>
              <a:gd name="connsiteY4" fmla="*/ 673769 h 1467853"/>
              <a:gd name="connsiteX5" fmla="*/ 336884 w 481263"/>
              <a:gd name="connsiteY5" fmla="*/ 794085 h 1467853"/>
              <a:gd name="connsiteX6" fmla="*/ 324853 w 481263"/>
              <a:gd name="connsiteY6" fmla="*/ 938464 h 1467853"/>
              <a:gd name="connsiteX7" fmla="*/ 192506 w 481263"/>
              <a:gd name="connsiteY7" fmla="*/ 1167064 h 1467853"/>
              <a:gd name="connsiteX8" fmla="*/ 0 w 481263"/>
              <a:gd name="connsiteY8" fmla="*/ 1467853 h 146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263" h="1467853">
                <a:moveTo>
                  <a:pt x="481263" y="0"/>
                </a:moveTo>
                <a:cubicBezTo>
                  <a:pt x="410076" y="34090"/>
                  <a:pt x="338890" y="68180"/>
                  <a:pt x="300790" y="108285"/>
                </a:cubicBezTo>
                <a:cubicBezTo>
                  <a:pt x="262690" y="148390"/>
                  <a:pt x="258679" y="186490"/>
                  <a:pt x="252663" y="240632"/>
                </a:cubicBezTo>
                <a:cubicBezTo>
                  <a:pt x="246647" y="294774"/>
                  <a:pt x="250658" y="360948"/>
                  <a:pt x="264695" y="433137"/>
                </a:cubicBezTo>
                <a:cubicBezTo>
                  <a:pt x="278732" y="505327"/>
                  <a:pt x="324853" y="613611"/>
                  <a:pt x="336884" y="673769"/>
                </a:cubicBezTo>
                <a:cubicBezTo>
                  <a:pt x="348915" y="733927"/>
                  <a:pt x="338889" y="749969"/>
                  <a:pt x="336884" y="794085"/>
                </a:cubicBezTo>
                <a:cubicBezTo>
                  <a:pt x="334879" y="838201"/>
                  <a:pt x="348916" y="876301"/>
                  <a:pt x="324853" y="938464"/>
                </a:cubicBezTo>
                <a:cubicBezTo>
                  <a:pt x="300790" y="1000627"/>
                  <a:pt x="246648" y="1078833"/>
                  <a:pt x="192506" y="1167064"/>
                </a:cubicBezTo>
                <a:cubicBezTo>
                  <a:pt x="138364" y="1255295"/>
                  <a:pt x="69182" y="1361574"/>
                  <a:pt x="0" y="1467853"/>
                </a:cubicBezTo>
              </a:path>
            </a:pathLst>
          </a:cu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2962CC-EFAC-8344-AEFF-C05CD839C9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8863" y="4924160"/>
            <a:ext cx="3520282" cy="158351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1F70BB8-ACAB-7445-8EF4-1A5C9BB1BB70}"/>
              </a:ext>
            </a:extLst>
          </p:cNvPr>
          <p:cNvSpPr txBox="1"/>
          <p:nvPr/>
        </p:nvSpPr>
        <p:spPr>
          <a:xfrm>
            <a:off x="8018863" y="6344327"/>
            <a:ext cx="3315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Forbidden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5139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17" grpId="1" animBg="1"/>
      <p:bldP spid="18" grpId="0" animBg="1"/>
      <p:bldP spid="18" grpId="1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D30C810-9409-B04F-BA85-16789C64D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920" y="2946717"/>
            <a:ext cx="2413000" cy="2298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A6CF38-8D6A-9C49-B1E1-58223B39A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920" y="2946717"/>
            <a:ext cx="2413000" cy="2298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Simple Fan-Planar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6A084-BB24-9C4B-9066-CA0AF110E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6405" cy="469392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Introduced by Kaufmann and </a:t>
            </a:r>
            <a:r>
              <a:rPr lang="en-US" sz="2400" dirty="0" err="1"/>
              <a:t>Ueckerdt</a:t>
            </a:r>
            <a:r>
              <a:rPr lang="en-US" sz="2400" dirty="0"/>
              <a:t> in 2014.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dirty="0"/>
              <a:t>Recognizing fan-planar graphs is NP-hard [</a:t>
            </a:r>
            <a:r>
              <a:rPr lang="en-US" sz="2400" dirty="0" err="1"/>
              <a:t>Binucci</a:t>
            </a:r>
            <a:r>
              <a:rPr lang="en-US" sz="2400" dirty="0"/>
              <a:t> et al., 2015], also in the fixed rotation system setting [</a:t>
            </a:r>
            <a:r>
              <a:rPr lang="en-US" sz="2400" dirty="0" err="1"/>
              <a:t>Bekos</a:t>
            </a:r>
            <a:r>
              <a:rPr lang="en-US" sz="2400" dirty="0"/>
              <a:t> et al., 2017].</a:t>
            </a:r>
          </a:p>
          <a:p>
            <a:r>
              <a:rPr lang="en-US" sz="2400" dirty="0"/>
              <a:t>Maximal outer-fan-planar graphs can be recognized in polynomial time </a:t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dirty="0" err="1"/>
              <a:t>Bekos</a:t>
            </a:r>
            <a:r>
              <a:rPr lang="en-US" sz="2400" dirty="0"/>
              <a:t> et al., 2017].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C812B9-E38E-C042-9BAE-3EE8B2B5D7A7}"/>
                  </a:ext>
                </a:extLst>
              </p:cNvPr>
              <p:cNvSpPr txBox="1"/>
              <p:nvPr/>
            </p:nvSpPr>
            <p:spPr>
              <a:xfrm>
                <a:off x="3623303" y="2396281"/>
                <a:ext cx="595746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simple fan-planarity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simple 3-quasiplanarity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C812B9-E38E-C042-9BAE-3EE8B2B5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03" y="2396281"/>
                <a:ext cx="5957465" cy="830997"/>
              </a:xfrm>
              <a:prstGeom prst="rect">
                <a:avLst/>
              </a:prstGeom>
              <a:blipFill>
                <a:blip r:embed="rId4"/>
                <a:stretch>
                  <a:fillRect l="-1489" t="-4545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3BF1985-08B5-E34D-9AA7-6764216542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3920" y="2946717"/>
            <a:ext cx="2413000" cy="2298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FA751E-9DDF-4347-B24A-81C825D20EBE}"/>
              </a:ext>
            </a:extLst>
          </p:cNvPr>
          <p:cNvSpPr txBox="1"/>
          <p:nvPr/>
        </p:nvSpPr>
        <p:spPr>
          <a:xfrm>
            <a:off x="8148320" y="4096067"/>
            <a:ext cx="269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Non-simple drawing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9C42A1D-5330-464D-A1E8-0F73D614ACF1}"/>
              </a:ext>
            </a:extLst>
          </p:cNvPr>
          <p:cNvSpPr/>
          <p:nvPr/>
        </p:nvSpPr>
        <p:spPr>
          <a:xfrm>
            <a:off x="6976368" y="3561347"/>
            <a:ext cx="579464" cy="902369"/>
          </a:xfrm>
          <a:custGeom>
            <a:avLst/>
            <a:gdLst>
              <a:gd name="connsiteX0" fmla="*/ 13979 w 579464"/>
              <a:gd name="connsiteY0" fmla="*/ 0 h 902369"/>
              <a:gd name="connsiteX1" fmla="*/ 1948 w 579464"/>
              <a:gd name="connsiteY1" fmla="*/ 204537 h 902369"/>
              <a:gd name="connsiteX2" fmla="*/ 50074 w 579464"/>
              <a:gd name="connsiteY2" fmla="*/ 409074 h 902369"/>
              <a:gd name="connsiteX3" fmla="*/ 290706 w 579464"/>
              <a:gd name="connsiteY3" fmla="*/ 529390 h 902369"/>
              <a:gd name="connsiteX4" fmla="*/ 483211 w 579464"/>
              <a:gd name="connsiteY4" fmla="*/ 673769 h 902369"/>
              <a:gd name="connsiteX5" fmla="*/ 579464 w 579464"/>
              <a:gd name="connsiteY5" fmla="*/ 902369 h 90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464" h="902369">
                <a:moveTo>
                  <a:pt x="13979" y="0"/>
                </a:moveTo>
                <a:cubicBezTo>
                  <a:pt x="4955" y="68179"/>
                  <a:pt x="-4068" y="136358"/>
                  <a:pt x="1948" y="204537"/>
                </a:cubicBezTo>
                <a:cubicBezTo>
                  <a:pt x="7964" y="272716"/>
                  <a:pt x="1948" y="354932"/>
                  <a:pt x="50074" y="409074"/>
                </a:cubicBezTo>
                <a:cubicBezTo>
                  <a:pt x="98200" y="463216"/>
                  <a:pt x="218517" y="485274"/>
                  <a:pt x="290706" y="529390"/>
                </a:cubicBezTo>
                <a:cubicBezTo>
                  <a:pt x="362895" y="573506"/>
                  <a:pt x="435085" y="611606"/>
                  <a:pt x="483211" y="673769"/>
                </a:cubicBezTo>
                <a:cubicBezTo>
                  <a:pt x="531337" y="735932"/>
                  <a:pt x="555400" y="819150"/>
                  <a:pt x="579464" y="902369"/>
                </a:cubicBezTo>
              </a:path>
            </a:pathLst>
          </a:cu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1" grpId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F50DDD-E49B-824E-8D82-08178967D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186" y="3466510"/>
            <a:ext cx="2425700" cy="22987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6A084-BB24-9C4B-9066-CA0AF110E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2986" y="4927322"/>
            <a:ext cx="9586028" cy="7927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Can every non-simple fan-planar drawing be redrawn as a simple fan-planar drawing of the same graph?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FB25EDF-E668-8A49-8930-DF876AFEA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601" y="1825625"/>
            <a:ext cx="1638300" cy="16383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DA33034-93A8-AB43-8F88-9ADC067B7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601" y="1825625"/>
            <a:ext cx="1638300" cy="16383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3FF2A61-F19B-904B-A523-3CD25F15DD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195" y="1830299"/>
            <a:ext cx="1638300" cy="1638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Non-Simple Fan-Planar Graphs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29235B7-2961-0349-8E1B-CF399D96EB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1276" y="2041837"/>
            <a:ext cx="1536700" cy="584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CBA363-9BB2-0A42-98A5-37A2F874AF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81497" y="4096067"/>
            <a:ext cx="1622323" cy="5826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3189619-2DE0-1A46-ACA9-EA89AC528E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97342" y="3089251"/>
            <a:ext cx="1390634" cy="5787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214BA1F-88E0-0E41-8DC4-98E4431E53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81497" y="5137992"/>
            <a:ext cx="1373009" cy="57990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81B87A5-C00E-EA48-B50E-9D772A9B71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62881" y="1834973"/>
            <a:ext cx="1638300" cy="16383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1527150-6B35-0C4C-99D3-22735FB0EB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87601" y="1825625"/>
            <a:ext cx="1638300" cy="16383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954B000-8162-7E43-9422-A0AF5E3326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2881" y="1834973"/>
            <a:ext cx="1638300" cy="16383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402AE6D-3286-DB48-AF3C-46277E920B4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50000"/>
          </a:blip>
          <a:stretch>
            <a:fillRect/>
          </a:stretch>
        </p:blipFill>
        <p:spPr>
          <a:xfrm>
            <a:off x="3804765" y="2363021"/>
            <a:ext cx="741160" cy="686152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C59BB8A-1B9D-6A45-ABD7-FFA7A2D4E8C8}"/>
              </a:ext>
            </a:extLst>
          </p:cNvPr>
          <p:cNvSpPr/>
          <p:nvPr/>
        </p:nvSpPr>
        <p:spPr>
          <a:xfrm>
            <a:off x="7039121" y="2192458"/>
            <a:ext cx="535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>
                    <a:tint val="66000"/>
                    <a:satMod val="160000"/>
                  </a:srgbClr>
                </a:solidFill>
                <a:effectLst/>
              </a:rPr>
              <a:t>X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F9CBAE1-E0A7-3449-82F8-A7A586CF99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00536" y="3473273"/>
            <a:ext cx="2413000" cy="22987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9EE27C85-7D35-0F4C-B907-EF1FA92FA9E5}"/>
              </a:ext>
            </a:extLst>
          </p:cNvPr>
          <p:cNvSpPr/>
          <p:nvPr/>
        </p:nvSpPr>
        <p:spPr>
          <a:xfrm>
            <a:off x="2467122" y="3964791"/>
            <a:ext cx="7257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Non-simple fan-planarity vs non-simple 3-quasiplanarity?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A02F25-1B3F-1B49-B46F-D0DDBF38C5F7}"/>
              </a:ext>
            </a:extLst>
          </p:cNvPr>
          <p:cNvSpPr txBox="1"/>
          <p:nvPr/>
        </p:nvSpPr>
        <p:spPr>
          <a:xfrm>
            <a:off x="7039121" y="5765210"/>
            <a:ext cx="827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Yes!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9E7149-4BA3-3343-B5DE-B75D25E4DBCA}"/>
              </a:ext>
            </a:extLst>
          </p:cNvPr>
          <p:cNvSpPr/>
          <p:nvPr/>
        </p:nvSpPr>
        <p:spPr>
          <a:xfrm>
            <a:off x="3985591" y="1928191"/>
            <a:ext cx="377687" cy="1222513"/>
          </a:xfrm>
          <a:custGeom>
            <a:avLst/>
            <a:gdLst>
              <a:gd name="connsiteX0" fmla="*/ 377687 w 377687"/>
              <a:gd name="connsiteY0" fmla="*/ 0 h 1222513"/>
              <a:gd name="connsiteX1" fmla="*/ 248479 w 377687"/>
              <a:gd name="connsiteY1" fmla="*/ 79513 h 1222513"/>
              <a:gd name="connsiteX2" fmla="*/ 208722 w 377687"/>
              <a:gd name="connsiteY2" fmla="*/ 188844 h 1222513"/>
              <a:gd name="connsiteX3" fmla="*/ 188844 w 377687"/>
              <a:gd name="connsiteY3" fmla="*/ 278296 h 1222513"/>
              <a:gd name="connsiteX4" fmla="*/ 248479 w 377687"/>
              <a:gd name="connsiteY4" fmla="*/ 457200 h 1222513"/>
              <a:gd name="connsiteX5" fmla="*/ 258418 w 377687"/>
              <a:gd name="connsiteY5" fmla="*/ 685800 h 1222513"/>
              <a:gd name="connsiteX6" fmla="*/ 168966 w 377687"/>
              <a:gd name="connsiteY6" fmla="*/ 964096 h 1222513"/>
              <a:gd name="connsiteX7" fmla="*/ 0 w 377687"/>
              <a:gd name="connsiteY7" fmla="*/ 1222513 h 122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687" h="1222513">
                <a:moveTo>
                  <a:pt x="377687" y="0"/>
                </a:moveTo>
                <a:cubicBezTo>
                  <a:pt x="327163" y="24019"/>
                  <a:pt x="276640" y="48039"/>
                  <a:pt x="248479" y="79513"/>
                </a:cubicBezTo>
                <a:cubicBezTo>
                  <a:pt x="220318" y="110987"/>
                  <a:pt x="218661" y="155714"/>
                  <a:pt x="208722" y="188844"/>
                </a:cubicBezTo>
                <a:cubicBezTo>
                  <a:pt x="198783" y="221974"/>
                  <a:pt x="182218" y="233570"/>
                  <a:pt x="188844" y="278296"/>
                </a:cubicBezTo>
                <a:cubicBezTo>
                  <a:pt x="195470" y="323022"/>
                  <a:pt x="236883" y="389283"/>
                  <a:pt x="248479" y="457200"/>
                </a:cubicBezTo>
                <a:cubicBezTo>
                  <a:pt x="260075" y="525117"/>
                  <a:pt x="271670" y="601317"/>
                  <a:pt x="258418" y="685800"/>
                </a:cubicBezTo>
                <a:cubicBezTo>
                  <a:pt x="245166" y="770283"/>
                  <a:pt x="212036" y="874644"/>
                  <a:pt x="168966" y="964096"/>
                </a:cubicBezTo>
                <a:cubicBezTo>
                  <a:pt x="125896" y="1053548"/>
                  <a:pt x="62948" y="1138030"/>
                  <a:pt x="0" y="1222513"/>
                </a:cubicBezTo>
              </a:path>
            </a:pathLst>
          </a:cu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37B5C3E-8A87-BF4C-A09B-FE840001BACC}"/>
              </a:ext>
            </a:extLst>
          </p:cNvPr>
          <p:cNvSpPr/>
          <p:nvPr/>
        </p:nvSpPr>
        <p:spPr>
          <a:xfrm>
            <a:off x="6997148" y="1918252"/>
            <a:ext cx="516835" cy="1401418"/>
          </a:xfrm>
          <a:custGeom>
            <a:avLst/>
            <a:gdLst>
              <a:gd name="connsiteX0" fmla="*/ 516835 w 516835"/>
              <a:gd name="connsiteY0" fmla="*/ 0 h 1401418"/>
              <a:gd name="connsiteX1" fmla="*/ 387626 w 516835"/>
              <a:gd name="connsiteY1" fmla="*/ 59635 h 1401418"/>
              <a:gd name="connsiteX2" fmla="*/ 318052 w 516835"/>
              <a:gd name="connsiteY2" fmla="*/ 178905 h 1401418"/>
              <a:gd name="connsiteX3" fmla="*/ 327991 w 516835"/>
              <a:gd name="connsiteY3" fmla="*/ 258418 h 1401418"/>
              <a:gd name="connsiteX4" fmla="*/ 367748 w 516835"/>
              <a:gd name="connsiteY4" fmla="*/ 437322 h 1401418"/>
              <a:gd name="connsiteX5" fmla="*/ 387626 w 516835"/>
              <a:gd name="connsiteY5" fmla="*/ 536713 h 1401418"/>
              <a:gd name="connsiteX6" fmla="*/ 377687 w 516835"/>
              <a:gd name="connsiteY6" fmla="*/ 715618 h 1401418"/>
              <a:gd name="connsiteX7" fmla="*/ 308113 w 516835"/>
              <a:gd name="connsiteY7" fmla="*/ 934278 h 1401418"/>
              <a:gd name="connsiteX8" fmla="*/ 159026 w 516835"/>
              <a:gd name="connsiteY8" fmla="*/ 1152939 h 1401418"/>
              <a:gd name="connsiteX9" fmla="*/ 0 w 516835"/>
              <a:gd name="connsiteY9" fmla="*/ 1401418 h 140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835" h="1401418">
                <a:moveTo>
                  <a:pt x="516835" y="0"/>
                </a:moveTo>
                <a:cubicBezTo>
                  <a:pt x="468795" y="14909"/>
                  <a:pt x="420756" y="29818"/>
                  <a:pt x="387626" y="59635"/>
                </a:cubicBezTo>
                <a:cubicBezTo>
                  <a:pt x="354496" y="89452"/>
                  <a:pt x="327991" y="145775"/>
                  <a:pt x="318052" y="178905"/>
                </a:cubicBezTo>
                <a:cubicBezTo>
                  <a:pt x="308113" y="212035"/>
                  <a:pt x="319708" y="215348"/>
                  <a:pt x="327991" y="258418"/>
                </a:cubicBezTo>
                <a:cubicBezTo>
                  <a:pt x="336274" y="301488"/>
                  <a:pt x="357809" y="390940"/>
                  <a:pt x="367748" y="437322"/>
                </a:cubicBezTo>
                <a:cubicBezTo>
                  <a:pt x="377687" y="483704"/>
                  <a:pt x="385970" y="490330"/>
                  <a:pt x="387626" y="536713"/>
                </a:cubicBezTo>
                <a:cubicBezTo>
                  <a:pt x="389282" y="583096"/>
                  <a:pt x="390939" y="649357"/>
                  <a:pt x="377687" y="715618"/>
                </a:cubicBezTo>
                <a:cubicBezTo>
                  <a:pt x="364435" y="781879"/>
                  <a:pt x="344556" y="861391"/>
                  <a:pt x="308113" y="934278"/>
                </a:cubicBezTo>
                <a:cubicBezTo>
                  <a:pt x="271670" y="1007165"/>
                  <a:pt x="210378" y="1075082"/>
                  <a:pt x="159026" y="1152939"/>
                </a:cubicBezTo>
                <a:cubicBezTo>
                  <a:pt x="107674" y="1230796"/>
                  <a:pt x="53837" y="1316107"/>
                  <a:pt x="0" y="1401418"/>
                </a:cubicBezTo>
              </a:path>
            </a:pathLst>
          </a:cu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8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  <p:bldP spid="40" grpId="0"/>
      <p:bldP spid="43" grpId="0"/>
      <p:bldP spid="44" grpId="0"/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Simplifying using elementary methods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CB5A8E7A-6D6F-484F-9FD3-9BF966B7AA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570" y="2821464"/>
            <a:ext cx="2590800" cy="13335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E3E1829-737C-2F45-881B-CF6B375B7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570" y="2821464"/>
            <a:ext cx="2590800" cy="13335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82636A9-775C-0D48-9705-4E5140C77A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4570" y="2821464"/>
            <a:ext cx="2590800" cy="13335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97EAD9-A140-CF47-B3A9-4E7EDBF33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4570" y="2796064"/>
            <a:ext cx="2679700" cy="13589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9DD2436-3A2E-2C4A-B015-DBBC1762D0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4570" y="2802414"/>
            <a:ext cx="2679700" cy="13462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E2EF62C-F70E-EA41-9986-DF7E88B805A2}"/>
              </a:ext>
            </a:extLst>
          </p:cNvPr>
          <p:cNvSpPr txBox="1"/>
          <p:nvPr/>
        </p:nvSpPr>
        <p:spPr>
          <a:xfrm>
            <a:off x="2023151" y="4474527"/>
            <a:ext cx="318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Not fan-planar anymore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0CAACB8-CD14-DE4A-BEBB-1CFC2FA48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910" y="2796064"/>
            <a:ext cx="2590800" cy="13335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0326580-4F52-1E43-8005-90BB788034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0910" y="2796064"/>
            <a:ext cx="2590800" cy="13335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54E6962-6F22-5245-A5CD-66600091D03A}"/>
              </a:ext>
            </a:extLst>
          </p:cNvPr>
          <p:cNvSpPr txBox="1"/>
          <p:nvPr/>
        </p:nvSpPr>
        <p:spPr>
          <a:xfrm>
            <a:off x="6985041" y="4474527"/>
            <a:ext cx="318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Not fan-planar anymore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D1C4D8-E844-0A4D-8048-979EDE3AC00B}"/>
              </a:ext>
            </a:extLst>
          </p:cNvPr>
          <p:cNvSpPr txBox="1"/>
          <p:nvPr/>
        </p:nvSpPr>
        <p:spPr>
          <a:xfrm>
            <a:off x="2290692" y="2100392"/>
            <a:ext cx="2647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Exchange operation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062949-1682-DC4D-88D6-E463BE32E765}"/>
              </a:ext>
            </a:extLst>
          </p:cNvPr>
          <p:cNvSpPr txBox="1"/>
          <p:nvPr/>
        </p:nvSpPr>
        <p:spPr>
          <a:xfrm>
            <a:off x="7342029" y="2100392"/>
            <a:ext cx="2468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Reroute operation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B87B7D-DDD0-EC45-A1D6-FA29C3A7E7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80910" y="2796064"/>
            <a:ext cx="25908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  <p:bldP spid="41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1E1207A-9563-4342-9169-33D11128D274}"/>
              </a:ext>
            </a:extLst>
          </p:cNvPr>
          <p:cNvSpPr/>
          <p:nvPr/>
        </p:nvSpPr>
        <p:spPr>
          <a:xfrm>
            <a:off x="2062898" y="5197562"/>
            <a:ext cx="2081590" cy="1386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18E5BE-EE29-2A42-918A-B461DBE1EF8E}"/>
              </a:ext>
            </a:extLst>
          </p:cNvPr>
          <p:cNvSpPr/>
          <p:nvPr/>
        </p:nvSpPr>
        <p:spPr>
          <a:xfrm>
            <a:off x="2062898" y="3556200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42B61C-4C78-8B4B-A74A-396A0C2761D3}"/>
              </a:ext>
            </a:extLst>
          </p:cNvPr>
          <p:cNvSpPr/>
          <p:nvPr/>
        </p:nvSpPr>
        <p:spPr>
          <a:xfrm>
            <a:off x="2062898" y="1909821"/>
            <a:ext cx="2081590" cy="13786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</p:spTree>
    <p:extLst>
      <p:ext uri="{BB962C8B-B14F-4D97-AF65-F5344CB8AC3E}">
        <p14:creationId xmlns:p14="http://schemas.microsoft.com/office/powerpoint/2010/main" val="42217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4FBC0E-3FCE-E942-902B-E239BBD68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491" y="3556200"/>
            <a:ext cx="4052637" cy="14325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C3EDCE-A894-0347-8C90-4CDF3F2B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Algorithm for Simplifying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F94B1D-9DD2-0C49-A63A-A825C17303EA}"/>
              </a:ext>
            </a:extLst>
          </p:cNvPr>
          <p:cNvSpPr/>
          <p:nvPr/>
        </p:nvSpPr>
        <p:spPr>
          <a:xfrm>
            <a:off x="2062898" y="1909822"/>
            <a:ext cx="2081590" cy="13786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Adjacent crossings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where special vertex is incident to the edge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CE930F-CE1E-654C-83A7-A23CDDC6830B}"/>
              </a:ext>
            </a:extLst>
          </p:cNvPr>
          <p:cNvSpPr/>
          <p:nvPr/>
        </p:nvSpPr>
        <p:spPr>
          <a:xfrm>
            <a:off x="2062898" y="3556200"/>
            <a:ext cx="2081590" cy="1373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899AA3-B146-4D42-BDFF-ACF4C2251E28}"/>
              </a:ext>
            </a:extLst>
          </p:cNvPr>
          <p:cNvSpPr/>
          <p:nvPr/>
        </p:nvSpPr>
        <p:spPr>
          <a:xfrm>
            <a:off x="2062898" y="5197562"/>
            <a:ext cx="2081590" cy="1386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 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36C0E7-B785-9C49-8B56-04197498C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491" y="3556200"/>
            <a:ext cx="4052637" cy="143256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80CF9F84-A95D-8A4E-BA68-D875FCAEE418}"/>
              </a:ext>
            </a:extLst>
          </p:cNvPr>
          <p:cNvSpPr/>
          <p:nvPr/>
        </p:nvSpPr>
        <p:spPr>
          <a:xfrm>
            <a:off x="5582491" y="4207174"/>
            <a:ext cx="208708" cy="193134"/>
          </a:xfrm>
          <a:prstGeom prst="ellipse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0FDB42-80DE-654B-8EF7-545AC0A42BB5}"/>
              </a:ext>
            </a:extLst>
          </p:cNvPr>
          <p:cNvCxnSpPr>
            <a:cxnSpLocks/>
          </p:cNvCxnSpPr>
          <p:nvPr/>
        </p:nvCxnSpPr>
        <p:spPr>
          <a:xfrm>
            <a:off x="5892800" y="4400308"/>
            <a:ext cx="835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648B2AD-9EF0-B24E-8897-55DFB55C1F41}"/>
              </a:ext>
            </a:extLst>
          </p:cNvPr>
          <p:cNvSpPr/>
          <p:nvPr/>
        </p:nvSpPr>
        <p:spPr>
          <a:xfrm>
            <a:off x="6537548" y="4087814"/>
            <a:ext cx="535259" cy="369332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5709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1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27164</TotalTime>
  <Words>553</Words>
  <Application>Microsoft Macintosh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Simplifying Non-Simple  Fan-Planar Drawings</vt:lpstr>
      <vt:lpstr>Simple Topological Drawings</vt:lpstr>
      <vt:lpstr>Near-Planar Graphs</vt:lpstr>
      <vt:lpstr>Fan-Planar Graphs</vt:lpstr>
      <vt:lpstr>Simple Fan-Planar Graphs</vt:lpstr>
      <vt:lpstr>Non-Simple Fan-Planar Graphs</vt:lpstr>
      <vt:lpstr>Simplifying using elementary methods</vt:lpstr>
      <vt:lpstr>Algorithm for Simplifying</vt:lpstr>
      <vt:lpstr>Algorithm for Simplifying</vt:lpstr>
      <vt:lpstr>Algorithm for Simplifying</vt:lpstr>
      <vt:lpstr>Algorithm for Simplifying</vt:lpstr>
      <vt:lpstr>Algorithm for Simplifying</vt:lpstr>
      <vt:lpstr>Conclusion</vt:lpstr>
      <vt:lpstr>Algorithm for Simplifying</vt:lpstr>
      <vt:lpstr>Algorithm for Simplifying</vt:lpstr>
      <vt:lpstr>Algorithm for Simplifying</vt:lpstr>
      <vt:lpstr>Algorithm for Simplifying</vt:lpstr>
      <vt:lpstr>Algorithm for Simplifying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Topological Drawings of k-planar Graphs</dc:title>
  <dc:creator>Microsoft Office User</dc:creator>
  <cp:lastModifiedBy>Microsoft Office User</cp:lastModifiedBy>
  <cp:revision>316</cp:revision>
  <dcterms:created xsi:type="dcterms:W3CDTF">2020-03-07T18:11:22Z</dcterms:created>
  <dcterms:modified xsi:type="dcterms:W3CDTF">2021-09-15T08:19:48Z</dcterms:modified>
</cp:coreProperties>
</file>